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272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354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567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178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128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00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1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450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707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690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151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C200-5878-412C-AB18-3DFDF2C80A49}" type="datetimeFigureOut">
              <a:rPr lang="en-NZ" smtClean="0"/>
              <a:t>24/09/2014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C4499-2478-4072-9CB0-B1B2D91EA5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060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1052736"/>
                <a:ext cx="72008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4800" dirty="0"/>
                  <a:t>Solving Complex Equations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NZ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NZ" sz="4800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NZ" sz="4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NZ" sz="4800" i="1">
                        <a:latin typeface="Cambria Math"/>
                      </a:rPr>
                      <m:t>=</m:t>
                    </m:r>
                    <m:r>
                      <a:rPr lang="en-NZ" sz="4800" i="1">
                        <a:latin typeface="Cambria Math"/>
                      </a:rPr>
                      <m:t>𝑎</m:t>
                    </m:r>
                    <m:r>
                      <a:rPr lang="en-NZ" sz="4800" i="1">
                        <a:latin typeface="Cambria Math"/>
                      </a:rPr>
                      <m:t>+</m:t>
                    </m:r>
                    <m:r>
                      <a:rPr lang="en-NZ" sz="4800" i="1">
                        <a:latin typeface="Cambria Math"/>
                      </a:rPr>
                      <m:t>𝑖𝑏</m:t>
                    </m:r>
                  </m:oMath>
                </a14:m>
                <a:r>
                  <a:rPr lang="en-NZ" sz="4800" dirty="0"/>
                  <a:t>          </a:t>
                </a:r>
                <a:br>
                  <a:rPr lang="en-NZ" sz="4800" dirty="0"/>
                </a:br>
                <a:endParaRPr lang="en-NZ" sz="4800" dirty="0" smtClean="0"/>
              </a:p>
              <a:p>
                <a:endParaRPr lang="en-NZ" sz="4800" dirty="0"/>
              </a:p>
              <a:p>
                <a:r>
                  <a:rPr lang="en-NZ" sz="3600" b="1" dirty="0" smtClean="0"/>
                  <a:t>IMPORTANT POINT:</a:t>
                </a:r>
              </a:p>
              <a:p>
                <a:r>
                  <a:rPr lang="en-NZ" sz="3600" dirty="0" smtClean="0"/>
                  <a:t>If z = r cis(</a:t>
                </a:r>
                <a:r>
                  <a:rPr lang="en-NZ" sz="3600" dirty="0" smtClean="0">
                    <a:sym typeface="Symbol"/>
                  </a:rPr>
                  <a:t>) then the value of r can only be a </a:t>
                </a:r>
                <a:r>
                  <a:rPr lang="en-NZ" sz="3600" b="1" dirty="0" smtClean="0">
                    <a:sym typeface="Symbol"/>
                  </a:rPr>
                  <a:t>positive</a:t>
                </a:r>
                <a:r>
                  <a:rPr lang="en-NZ" sz="3600" dirty="0" smtClean="0">
                    <a:sym typeface="Symbol"/>
                  </a:rPr>
                  <a:t> number. It is the </a:t>
                </a:r>
                <a:r>
                  <a:rPr lang="en-NZ" sz="3600" b="1" dirty="0" smtClean="0">
                    <a:sym typeface="Symbol"/>
                  </a:rPr>
                  <a:t>length</a:t>
                </a:r>
                <a:r>
                  <a:rPr lang="en-NZ" sz="3600" dirty="0" smtClean="0">
                    <a:sym typeface="Symbol"/>
                  </a:rPr>
                  <a:t> of the complex number!</a:t>
                </a:r>
                <a:r>
                  <a:rPr lang="en-NZ" sz="3600" dirty="0" smtClean="0"/>
                  <a:t> </a:t>
                </a:r>
                <a:endParaRPr lang="en-NZ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052736"/>
                <a:ext cx="72008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3895" t="-2549" r="-423" b="-347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80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94656" y="44624"/>
            <a:ext cx="727280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1.                          </a:t>
            </a:r>
            <a:r>
              <a:rPr lang="en-NZ" sz="2400" b="1" i="1" dirty="0"/>
              <a:t>z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</a:t>
            </a:r>
            <a:r>
              <a:rPr lang="en-NZ" sz="2400" b="1" i="1" dirty="0" smtClean="0"/>
              <a:t>8    or   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= 8 + 0i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</a:t>
            </a:r>
            <a:endParaRPr lang="en-NZ" sz="2400" dirty="0"/>
          </a:p>
          <a:p>
            <a:r>
              <a:rPr lang="en-NZ" sz="2400" b="1" i="1" dirty="0"/>
              <a:t> </a:t>
            </a:r>
            <a:endParaRPr lang="en-NZ" sz="2400" dirty="0"/>
          </a:p>
          <a:p>
            <a:r>
              <a:rPr lang="en-NZ" sz="2400" b="1" i="1" dirty="0"/>
              <a:t>                                             length = 8</a:t>
            </a:r>
            <a:endParaRPr lang="en-NZ" sz="2400" dirty="0"/>
          </a:p>
          <a:p>
            <a:r>
              <a:rPr lang="en-NZ" sz="2400" b="1" i="1" dirty="0"/>
              <a:t>                                             angle  = 0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              so </a:t>
            </a:r>
            <a:r>
              <a:rPr lang="en-NZ" sz="2400" b="1" i="1" dirty="0" smtClean="0"/>
              <a:t>|8+0i| </a:t>
            </a:r>
            <a:r>
              <a:rPr lang="en-NZ" sz="2400" b="1" i="1" dirty="0"/>
              <a:t>= 8  </a:t>
            </a:r>
            <a:r>
              <a:rPr lang="en-NZ" sz="2400" b="1" i="1" dirty="0" smtClean="0"/>
              <a:t>and  </a:t>
            </a:r>
            <a:r>
              <a:rPr lang="en-NZ" sz="2400" b="1" i="1" dirty="0" err="1" smtClean="0">
                <a:sym typeface="Symbol"/>
              </a:rPr>
              <a:t>arg</a:t>
            </a:r>
            <a:r>
              <a:rPr lang="en-NZ" sz="2400" b="1" i="1" dirty="0" smtClean="0">
                <a:sym typeface="Symbol"/>
              </a:rPr>
              <a:t>(8+0i)</a:t>
            </a:r>
            <a:r>
              <a:rPr lang="en-NZ" sz="2400" b="1" i="1" dirty="0" smtClean="0"/>
              <a:t> </a:t>
            </a:r>
            <a:r>
              <a:rPr lang="en-NZ" sz="2400" b="1" i="1" dirty="0"/>
              <a:t>= 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8 + 0i              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8 cis(0 + 360n)     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8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0 + 360n</a:t>
            </a:r>
            <a:endParaRPr lang="en-NZ" sz="2400" dirty="0"/>
          </a:p>
          <a:p>
            <a:r>
              <a:rPr lang="en-NZ" sz="2400" b="1" i="1" dirty="0"/>
              <a:t>r  = 2   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120n </a:t>
            </a:r>
            <a:endParaRPr lang="en-NZ" sz="2400" dirty="0"/>
          </a:p>
          <a:p>
            <a:r>
              <a:rPr lang="en-NZ" sz="2400" b="1" i="1" dirty="0"/>
              <a:t>                              =  0, 120, 240</a:t>
            </a:r>
            <a:endParaRPr lang="en-NZ" sz="2400" dirty="0"/>
          </a:p>
          <a:p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2 cis(0</a:t>
            </a:r>
            <a:r>
              <a:rPr lang="fr-FR" sz="2400" b="1" i="1" dirty="0" smtClean="0"/>
              <a:t>)                           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2 cis(120)</a:t>
            </a:r>
            <a:endParaRPr lang="en-NZ" sz="2400" dirty="0"/>
          </a:p>
          <a:p>
            <a:r>
              <a:rPr lang="en-NZ" sz="2400" b="1" i="1" dirty="0"/>
              <a:t>z</a:t>
            </a:r>
            <a:r>
              <a:rPr lang="en-NZ" sz="2400" b="1" i="1" baseline="-25000" dirty="0"/>
              <a:t>3 </a:t>
            </a:r>
            <a:r>
              <a:rPr lang="en-NZ" sz="2400" b="1" i="1" dirty="0"/>
              <a:t>= 2 cis(240)</a:t>
            </a:r>
            <a:endParaRPr lang="en-NZ" sz="2400" dirty="0"/>
          </a:p>
          <a:p>
            <a:r>
              <a:rPr lang="fr-FR" b="1" i="1" dirty="0"/>
              <a:t> </a:t>
            </a:r>
            <a:endParaRPr lang="en-NZ" dirty="0"/>
          </a:p>
        </p:txBody>
      </p:sp>
      <p:grpSp>
        <p:nvGrpSpPr>
          <p:cNvPr id="6" name="Group 5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6840252" y="836712"/>
            <a:ext cx="540060" cy="0"/>
          </a:xfrm>
          <a:prstGeom prst="line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652120" y="5301208"/>
            <a:ext cx="1049655" cy="904875"/>
            <a:chOff x="0" y="0"/>
            <a:chExt cx="1049655" cy="904875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1049655" cy="904875"/>
              <a:chOff x="0" y="0"/>
              <a:chExt cx="1049655" cy="904875"/>
            </a:xfrm>
          </p:grpSpPr>
          <p:sp>
            <p:nvSpPr>
              <p:cNvPr id="12" name="Hexagon 11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8125" y="0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38125" y="447675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Hexagon 10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57428" y="5157192"/>
            <a:ext cx="1656184" cy="1368152"/>
            <a:chOff x="6033120" y="116632"/>
            <a:chExt cx="1656184" cy="13681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033120" y="69269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345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95536" y="44624"/>
            <a:ext cx="84249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2.       </a:t>
            </a:r>
            <a:r>
              <a:rPr lang="en-NZ" sz="2400" b="1" i="1" dirty="0"/>
              <a:t>z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 – </a:t>
            </a:r>
            <a:r>
              <a:rPr lang="en-NZ" sz="2400" b="1" i="1" dirty="0" smtClean="0"/>
              <a:t>8      or       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=   – 8  + 0i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</a:t>
            </a:r>
            <a:endParaRPr lang="en-NZ" sz="2400" dirty="0"/>
          </a:p>
          <a:p>
            <a:r>
              <a:rPr lang="en-NZ" sz="2400" b="1" i="1" dirty="0"/>
              <a:t> </a:t>
            </a:r>
            <a:endParaRPr lang="en-NZ" sz="2400" dirty="0"/>
          </a:p>
          <a:p>
            <a:r>
              <a:rPr lang="en-NZ" sz="2400" b="1" i="1" dirty="0"/>
              <a:t>                                         length = +8</a:t>
            </a:r>
            <a:endParaRPr lang="en-NZ" sz="2400" dirty="0"/>
          </a:p>
          <a:p>
            <a:r>
              <a:rPr lang="en-NZ" sz="2400" b="1" i="1" dirty="0"/>
              <a:t>                                        angle  = 180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       so </a:t>
            </a:r>
            <a:r>
              <a:rPr lang="en-NZ" sz="2400" b="1" i="1" dirty="0" smtClean="0"/>
              <a:t>|</a:t>
            </a:r>
            <a:r>
              <a:rPr lang="en-NZ" sz="2400" b="1" i="1" dirty="0"/>
              <a:t> – 8  + 0i </a:t>
            </a:r>
            <a:r>
              <a:rPr lang="en-NZ" sz="2400" b="1" i="1" dirty="0" smtClean="0"/>
              <a:t>| </a:t>
            </a:r>
            <a:r>
              <a:rPr lang="en-NZ" sz="2400" b="1" i="1" dirty="0"/>
              <a:t>= +8  </a:t>
            </a:r>
            <a:r>
              <a:rPr lang="en-NZ" sz="2400" b="1" i="1" dirty="0" smtClean="0"/>
              <a:t>and  </a:t>
            </a:r>
            <a:r>
              <a:rPr lang="en-NZ" sz="2400" b="1" i="1" dirty="0" err="1" smtClean="0"/>
              <a:t>arg</a:t>
            </a:r>
            <a:r>
              <a:rPr lang="en-NZ" sz="2400" b="1" i="1" dirty="0"/>
              <a:t>(– 8  + 0i </a:t>
            </a:r>
            <a:r>
              <a:rPr lang="en-NZ" sz="2400" b="1" i="1" dirty="0" smtClean="0"/>
              <a:t>) </a:t>
            </a:r>
            <a:r>
              <a:rPr lang="en-NZ" sz="2400" b="1" i="1" dirty="0"/>
              <a:t>= 180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8 + 0i        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+8 cis(180 + 360n)     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8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180 + 360n</a:t>
            </a:r>
            <a:endParaRPr lang="en-NZ" sz="2400" dirty="0"/>
          </a:p>
          <a:p>
            <a:r>
              <a:rPr lang="en-NZ" sz="2400" b="1" i="1" dirty="0"/>
              <a:t>r  = 2   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60 +120n </a:t>
            </a:r>
            <a:endParaRPr lang="en-NZ" sz="2400" dirty="0"/>
          </a:p>
          <a:p>
            <a:r>
              <a:rPr lang="en-NZ" sz="2400" b="1" i="1" dirty="0"/>
              <a:t>                              =  60, 180, 300</a:t>
            </a:r>
            <a:endParaRPr lang="en-NZ" sz="2400" dirty="0"/>
          </a:p>
          <a:p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2 cis(60)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2 cis(180)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2 cis(30)</a:t>
            </a:r>
            <a:endParaRPr lang="en-NZ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H="1">
            <a:off x="6300192" y="836712"/>
            <a:ext cx="540060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6622473" y="526218"/>
            <a:ext cx="581891" cy="305055"/>
          </a:xfrm>
          <a:custGeom>
            <a:avLst/>
            <a:gdLst>
              <a:gd name="connsiteX0" fmla="*/ 581891 w 581891"/>
              <a:gd name="connsiteY0" fmla="*/ 305055 h 305055"/>
              <a:gd name="connsiteX1" fmla="*/ 249382 w 581891"/>
              <a:gd name="connsiteY1" fmla="*/ 255 h 305055"/>
              <a:gd name="connsiteX2" fmla="*/ 0 w 581891"/>
              <a:gd name="connsiteY2" fmla="*/ 263491 h 30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891" h="305055">
                <a:moveTo>
                  <a:pt x="581891" y="305055"/>
                </a:moveTo>
                <a:cubicBezTo>
                  <a:pt x="464127" y="156118"/>
                  <a:pt x="346364" y="7182"/>
                  <a:pt x="249382" y="255"/>
                </a:cubicBezTo>
                <a:cubicBezTo>
                  <a:pt x="152400" y="-6672"/>
                  <a:pt x="76200" y="128409"/>
                  <a:pt x="0" y="26349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4" name="Group 13"/>
          <p:cNvGrpSpPr/>
          <p:nvPr/>
        </p:nvGrpSpPr>
        <p:grpSpPr>
          <a:xfrm rot="18197893">
            <a:off x="6471503" y="5245804"/>
            <a:ext cx="1049655" cy="913679"/>
            <a:chOff x="0" y="0"/>
            <a:chExt cx="1049655" cy="913679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1049655" cy="913679"/>
              <a:chOff x="0" y="0"/>
              <a:chExt cx="1049655" cy="913679"/>
            </a:xfrm>
          </p:grpSpPr>
          <p:sp>
            <p:nvSpPr>
              <p:cNvPr id="17" name="Hexagon 16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237666" y="302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224722" y="456479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Hexagon 15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95433" y="4869160"/>
            <a:ext cx="1656184" cy="1368152"/>
            <a:chOff x="6012160" y="116632"/>
            <a:chExt cx="1656184" cy="1368152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6012160" y="908720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565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4624"/>
            <a:ext cx="84249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/>
              <a:t> </a:t>
            </a:r>
            <a:r>
              <a:rPr lang="en-NZ" b="1" i="1" dirty="0" smtClean="0"/>
              <a:t>3.             </a:t>
            </a:r>
            <a:r>
              <a:rPr lang="en-NZ" sz="2400" b="1" i="1" dirty="0" smtClean="0"/>
              <a:t>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</a:t>
            </a:r>
            <a:r>
              <a:rPr lang="en-NZ" sz="2400" b="1" i="1" dirty="0"/>
              <a:t>= </a:t>
            </a:r>
            <a:r>
              <a:rPr lang="en-NZ" sz="2400" b="1" i="1" dirty="0" smtClean="0"/>
              <a:t>8i   or   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= 0 + 8i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 smtClean="0"/>
              <a:t>) </a:t>
            </a:r>
            <a:endParaRPr lang="en-NZ" sz="2400" dirty="0"/>
          </a:p>
          <a:p>
            <a:r>
              <a:rPr lang="en-NZ" sz="2400" b="1" i="1" dirty="0"/>
              <a:t>                                          </a:t>
            </a:r>
            <a:endParaRPr lang="en-NZ" sz="2400" dirty="0"/>
          </a:p>
          <a:p>
            <a:r>
              <a:rPr lang="en-NZ" sz="2400" b="1" i="1" dirty="0"/>
              <a:t>                                         length = +8</a:t>
            </a:r>
            <a:endParaRPr lang="en-NZ" sz="2400" dirty="0"/>
          </a:p>
          <a:p>
            <a:r>
              <a:rPr lang="en-NZ" sz="2400" b="1" i="1" dirty="0"/>
              <a:t>                                          angle  = 90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</a:t>
            </a:r>
            <a:r>
              <a:rPr lang="en-NZ" sz="2400" b="1" i="1" dirty="0" smtClean="0"/>
              <a:t> </a:t>
            </a:r>
            <a:r>
              <a:rPr lang="en-NZ" sz="2400" b="1" i="1" dirty="0"/>
              <a:t>so </a:t>
            </a:r>
            <a:r>
              <a:rPr lang="en-NZ" sz="2400" b="1" i="1" dirty="0" smtClean="0"/>
              <a:t>|</a:t>
            </a:r>
            <a:r>
              <a:rPr lang="en-NZ" sz="2400" b="1" i="1" dirty="0"/>
              <a:t>0 + </a:t>
            </a:r>
            <a:r>
              <a:rPr lang="en-NZ" sz="2400" b="1" i="1" dirty="0" smtClean="0"/>
              <a:t>8i| </a:t>
            </a:r>
            <a:r>
              <a:rPr lang="en-NZ" sz="2400" b="1" i="1" dirty="0"/>
              <a:t>= +8   </a:t>
            </a:r>
            <a:r>
              <a:rPr lang="en-NZ" sz="2400" b="1" i="1" dirty="0" smtClean="0"/>
              <a:t>and    </a:t>
            </a:r>
            <a:r>
              <a:rPr lang="en-NZ" sz="2400" b="1" i="1" dirty="0" err="1"/>
              <a:t>arg</a:t>
            </a:r>
            <a:r>
              <a:rPr lang="en-NZ" sz="2400" b="1" i="1" dirty="0"/>
              <a:t>(0 + </a:t>
            </a:r>
            <a:r>
              <a:rPr lang="en-NZ" sz="2400" b="1" i="1" dirty="0" smtClean="0"/>
              <a:t>8i) </a:t>
            </a:r>
            <a:r>
              <a:rPr lang="en-NZ" sz="2400" b="1" i="1" dirty="0"/>
              <a:t>= 90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</a:t>
            </a:r>
            <a:r>
              <a:rPr lang="en-NZ" sz="2400" b="1" i="1" dirty="0" smtClean="0"/>
              <a:t>0 + </a:t>
            </a:r>
            <a:r>
              <a:rPr lang="en-NZ" sz="2400" b="1" i="1" dirty="0"/>
              <a:t>8i          r = +8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90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+8 cis(90 + 360n)     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8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90 + 360n</a:t>
            </a:r>
            <a:endParaRPr lang="en-NZ" sz="2400" dirty="0"/>
          </a:p>
          <a:p>
            <a:r>
              <a:rPr lang="en-NZ" sz="2400" b="1" i="1" dirty="0"/>
              <a:t>r  = 2   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30 + 120n </a:t>
            </a:r>
            <a:endParaRPr lang="en-NZ" sz="2400" dirty="0"/>
          </a:p>
          <a:p>
            <a:r>
              <a:rPr lang="en-NZ" sz="2400" b="1" i="1" dirty="0"/>
              <a:t>                              =  30, 150, 270</a:t>
            </a:r>
            <a:endParaRPr lang="en-NZ" sz="2400" dirty="0"/>
          </a:p>
          <a:p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2 cis(30)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2 cis(150)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2 cis(270)</a:t>
            </a:r>
            <a:endParaRPr lang="en-NZ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V="1">
            <a:off x="6840252" y="260648"/>
            <a:ext cx="0" cy="57606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871855" y="539026"/>
            <a:ext cx="352027" cy="278392"/>
          </a:xfrm>
          <a:custGeom>
            <a:avLst/>
            <a:gdLst>
              <a:gd name="connsiteX0" fmla="*/ 346363 w 352027"/>
              <a:gd name="connsiteY0" fmla="*/ 278392 h 278392"/>
              <a:gd name="connsiteX1" fmla="*/ 304800 w 352027"/>
              <a:gd name="connsiteY1" fmla="*/ 29010 h 278392"/>
              <a:gd name="connsiteX2" fmla="*/ 0 w 352027"/>
              <a:gd name="connsiteY2" fmla="*/ 15156 h 27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027" h="278392">
                <a:moveTo>
                  <a:pt x="346363" y="278392"/>
                </a:moveTo>
                <a:cubicBezTo>
                  <a:pt x="354445" y="175637"/>
                  <a:pt x="362527" y="72883"/>
                  <a:pt x="304800" y="29010"/>
                </a:cubicBezTo>
                <a:cubicBezTo>
                  <a:pt x="247073" y="-14863"/>
                  <a:pt x="123536" y="146"/>
                  <a:pt x="0" y="1515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5" name="Group 24"/>
          <p:cNvGrpSpPr/>
          <p:nvPr/>
        </p:nvGrpSpPr>
        <p:grpSpPr>
          <a:xfrm rot="5577778">
            <a:off x="6278859" y="5208810"/>
            <a:ext cx="1049655" cy="904875"/>
            <a:chOff x="0" y="0"/>
            <a:chExt cx="1049655" cy="904875"/>
          </a:xfrm>
        </p:grpSpPr>
        <p:grpSp>
          <p:nvGrpSpPr>
            <p:cNvPr id="26" name="Group 25"/>
            <p:cNvGrpSpPr/>
            <p:nvPr/>
          </p:nvGrpSpPr>
          <p:grpSpPr>
            <a:xfrm>
              <a:off x="0" y="0"/>
              <a:ext cx="1049655" cy="904875"/>
              <a:chOff x="0" y="0"/>
              <a:chExt cx="1049655" cy="904875"/>
            </a:xfrm>
          </p:grpSpPr>
          <p:sp>
            <p:nvSpPr>
              <p:cNvPr id="28" name="Hexagon 27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238125" y="0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238125" y="447675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Hexagon 26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940152" y="4941168"/>
            <a:ext cx="1656184" cy="1368152"/>
            <a:chOff x="6012160" y="116632"/>
            <a:chExt cx="1656184" cy="1368152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17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5255"/>
            <a:ext cx="80648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4.                </a:t>
            </a:r>
            <a:r>
              <a:rPr lang="en-NZ" sz="2400" b="1" i="1" dirty="0"/>
              <a:t>z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– </a:t>
            </a:r>
            <a:r>
              <a:rPr lang="en-NZ" sz="2400" b="1" i="1" dirty="0" smtClean="0"/>
              <a:t>8i  or   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= 0 – 8i 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</a:t>
            </a:r>
            <a:endParaRPr lang="en-NZ" sz="2400" dirty="0"/>
          </a:p>
          <a:p>
            <a:r>
              <a:rPr lang="en-NZ" sz="2400" b="1" i="1" dirty="0"/>
              <a:t> </a:t>
            </a:r>
            <a:r>
              <a:rPr lang="en-NZ" sz="2400" b="1" i="1" dirty="0" smtClean="0"/>
              <a:t>                        </a:t>
            </a:r>
            <a:endParaRPr lang="en-NZ" sz="2400" dirty="0"/>
          </a:p>
          <a:p>
            <a:r>
              <a:rPr lang="en-NZ" sz="2400" b="1" i="1" dirty="0"/>
              <a:t>                                       length = +8</a:t>
            </a:r>
            <a:endParaRPr lang="en-NZ" sz="2400" dirty="0"/>
          </a:p>
          <a:p>
            <a:r>
              <a:rPr lang="en-NZ" sz="2400" b="1" i="1" dirty="0"/>
              <a:t>                                       angle  = 270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       </a:t>
            </a:r>
            <a:r>
              <a:rPr lang="en-NZ" sz="2400" b="1" i="1" dirty="0" smtClean="0"/>
              <a:t>so| </a:t>
            </a:r>
            <a:r>
              <a:rPr lang="en-NZ" sz="2400" b="1" i="1" dirty="0"/>
              <a:t>0 – </a:t>
            </a:r>
            <a:r>
              <a:rPr lang="en-NZ" sz="2400" b="1" i="1" dirty="0" smtClean="0"/>
              <a:t>8i| </a:t>
            </a:r>
            <a:r>
              <a:rPr lang="en-NZ" sz="2400" b="1" i="1" dirty="0"/>
              <a:t>= +8 </a:t>
            </a:r>
            <a:r>
              <a:rPr lang="en-NZ" sz="2400" b="1" i="1" dirty="0" smtClean="0"/>
              <a:t>and  </a:t>
            </a:r>
            <a:r>
              <a:rPr lang="en-NZ" sz="2400" b="1" i="1" dirty="0" err="1"/>
              <a:t>arg</a:t>
            </a:r>
            <a:r>
              <a:rPr lang="en-NZ" sz="2400" b="1" i="1" dirty="0"/>
              <a:t>(0 – </a:t>
            </a:r>
            <a:r>
              <a:rPr lang="en-NZ" sz="2400" b="1" i="1" dirty="0" smtClean="0"/>
              <a:t>8i </a:t>
            </a:r>
            <a:r>
              <a:rPr lang="en-NZ" sz="2400" b="1" i="1" dirty="0"/>
              <a:t>) = 270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0 – 8i    r = +8  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270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+8 cis(270 + 360n)     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8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270 + 360n</a:t>
            </a:r>
            <a:endParaRPr lang="en-NZ" sz="2400" dirty="0"/>
          </a:p>
          <a:p>
            <a:r>
              <a:rPr lang="en-NZ" sz="2400" b="1" i="1" dirty="0"/>
              <a:t>r  = 2   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 90 +120n </a:t>
            </a:r>
            <a:endParaRPr lang="en-NZ" sz="2400" dirty="0"/>
          </a:p>
          <a:p>
            <a:r>
              <a:rPr lang="en-NZ" sz="2400" b="1" i="1" dirty="0"/>
              <a:t>                              =  90, 210, 330</a:t>
            </a:r>
            <a:endParaRPr lang="en-NZ" sz="2400" dirty="0"/>
          </a:p>
          <a:p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2 cis(90)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2 cis(210)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2 cis(330)</a:t>
            </a:r>
            <a:endParaRPr lang="en-NZ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6840252" y="836712"/>
            <a:ext cx="0" cy="648072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566933" y="512594"/>
            <a:ext cx="498885" cy="540351"/>
          </a:xfrm>
          <a:custGeom>
            <a:avLst/>
            <a:gdLst>
              <a:gd name="connsiteX0" fmla="*/ 498885 w 498885"/>
              <a:gd name="connsiteY0" fmla="*/ 318679 h 540351"/>
              <a:gd name="connsiteX1" fmla="*/ 277212 w 498885"/>
              <a:gd name="connsiteY1" fmla="*/ 24 h 540351"/>
              <a:gd name="connsiteX2" fmla="*/ 122 w 498885"/>
              <a:gd name="connsiteY2" fmla="*/ 332533 h 540351"/>
              <a:gd name="connsiteX3" fmla="*/ 249503 w 498885"/>
              <a:gd name="connsiteY3" fmla="*/ 540351 h 54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885" h="540351">
                <a:moveTo>
                  <a:pt x="498885" y="318679"/>
                </a:moveTo>
                <a:cubicBezTo>
                  <a:pt x="429612" y="158197"/>
                  <a:pt x="360339" y="-2285"/>
                  <a:pt x="277212" y="24"/>
                </a:cubicBezTo>
                <a:cubicBezTo>
                  <a:pt x="194085" y="2333"/>
                  <a:pt x="4740" y="242479"/>
                  <a:pt x="122" y="332533"/>
                </a:cubicBezTo>
                <a:cubicBezTo>
                  <a:pt x="-4496" y="422587"/>
                  <a:pt x="122503" y="481469"/>
                  <a:pt x="249503" y="54035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5" name="Group 14"/>
          <p:cNvGrpSpPr/>
          <p:nvPr/>
        </p:nvGrpSpPr>
        <p:grpSpPr>
          <a:xfrm rot="8846540">
            <a:off x="6042105" y="5161254"/>
            <a:ext cx="1049655" cy="904875"/>
            <a:chOff x="0" y="0"/>
            <a:chExt cx="1049655" cy="904875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0"/>
              <a:ext cx="1049655" cy="904875"/>
              <a:chOff x="0" y="0"/>
              <a:chExt cx="1049655" cy="904875"/>
            </a:xfrm>
          </p:grpSpPr>
          <p:sp>
            <p:nvSpPr>
              <p:cNvPr id="18" name="Hexagon 17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238125" y="0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238125" y="447675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Hexagon 16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40085" y="4894892"/>
            <a:ext cx="1656184" cy="1368152"/>
            <a:chOff x="6012160" y="116632"/>
            <a:chExt cx="1656184" cy="1368152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54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/>
              <a:t> </a:t>
            </a:r>
            <a:r>
              <a:rPr lang="en-NZ" b="1" i="1" dirty="0" smtClean="0"/>
              <a:t>5.         </a:t>
            </a:r>
            <a:r>
              <a:rPr lang="en-NZ" sz="2400" b="1" i="1" dirty="0" smtClean="0"/>
              <a:t>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</a:t>
            </a:r>
            <a:r>
              <a:rPr lang="en-NZ" sz="2400" b="1" i="1" dirty="0"/>
              <a:t>= 3 + 3i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</a:t>
            </a:r>
            <a:endParaRPr lang="en-NZ" sz="2400" dirty="0"/>
          </a:p>
          <a:p>
            <a:r>
              <a:rPr lang="en-NZ" sz="2400" b="1" i="1" dirty="0"/>
              <a:t> </a:t>
            </a:r>
            <a:endParaRPr lang="en-NZ" sz="2400" dirty="0"/>
          </a:p>
          <a:p>
            <a:r>
              <a:rPr lang="en-NZ" sz="2400" b="1" i="1" dirty="0"/>
              <a:t>                         length = √(9 + 9)= √18</a:t>
            </a:r>
            <a:endParaRPr lang="en-NZ" sz="2400" dirty="0"/>
          </a:p>
          <a:p>
            <a:r>
              <a:rPr lang="en-NZ" sz="2400" b="1" i="1" dirty="0"/>
              <a:t>                         angle  = 45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     so </a:t>
            </a:r>
            <a:r>
              <a:rPr lang="en-NZ" sz="2400" b="1" i="1" dirty="0" smtClean="0"/>
              <a:t>|3+3i| </a:t>
            </a:r>
            <a:r>
              <a:rPr lang="en-NZ" sz="2400" b="1" i="1" dirty="0"/>
              <a:t>= 18</a:t>
            </a:r>
            <a:r>
              <a:rPr lang="en-NZ" sz="2400" b="1" i="1" baseline="30000" dirty="0"/>
              <a:t> ½  </a:t>
            </a:r>
            <a:r>
              <a:rPr lang="en-NZ" sz="2400" b="1" i="1" dirty="0" smtClean="0"/>
              <a:t>and  </a:t>
            </a:r>
            <a:r>
              <a:rPr lang="en-NZ" sz="2400" b="1" i="1" dirty="0" err="1" smtClean="0">
                <a:sym typeface="Symbol"/>
              </a:rPr>
              <a:t>arg</a:t>
            </a:r>
            <a:r>
              <a:rPr lang="en-NZ" sz="2400" b="1" i="1" dirty="0" smtClean="0">
                <a:sym typeface="Symbol"/>
              </a:rPr>
              <a:t>(3+3i)</a:t>
            </a:r>
            <a:r>
              <a:rPr lang="en-NZ" sz="2400" b="1" i="1" dirty="0" smtClean="0"/>
              <a:t> </a:t>
            </a:r>
            <a:r>
              <a:rPr lang="en-NZ" sz="2400" b="1" i="1" dirty="0"/>
              <a:t>= 45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(18</a:t>
            </a:r>
            <a:r>
              <a:rPr lang="en-NZ" sz="2400" b="1" i="1" baseline="30000" dirty="0"/>
              <a:t> ½</a:t>
            </a:r>
            <a:r>
              <a:rPr lang="en-NZ" sz="2400" b="1" i="1" dirty="0"/>
              <a:t>)cis( 45 + 360n)              </a:t>
            </a:r>
            <a:endParaRPr lang="en-NZ" sz="2400" dirty="0"/>
          </a:p>
          <a:p>
            <a:r>
              <a:rPr lang="en-NZ" sz="2400" b="1" i="1" dirty="0"/>
              <a:t>  </a:t>
            </a:r>
            <a:endParaRPr lang="en-NZ" sz="2400" dirty="0"/>
          </a:p>
          <a:p>
            <a:r>
              <a:rPr lang="fr-FR" sz="2400" b="1" i="1" dirty="0"/>
              <a:t>r</a:t>
            </a:r>
            <a:r>
              <a:rPr lang="fr-FR" sz="2400" b="1" i="1" baseline="30000" dirty="0"/>
              <a:t>3</a:t>
            </a:r>
            <a:r>
              <a:rPr lang="fr-FR" sz="2400" b="1" i="1" dirty="0"/>
              <a:t> = </a:t>
            </a:r>
            <a:r>
              <a:rPr lang="en-NZ" sz="2400" b="1" i="1" dirty="0"/>
              <a:t>18</a:t>
            </a:r>
            <a:r>
              <a:rPr lang="en-NZ" sz="2400" b="1" i="1" baseline="30000" dirty="0"/>
              <a:t> ½</a:t>
            </a:r>
            <a:r>
              <a:rPr lang="fr-FR" sz="2400" b="1" i="1" dirty="0"/>
              <a:t>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fr-FR" sz="2400" b="1" i="1" dirty="0"/>
              <a:t> = 45 + 360n</a:t>
            </a:r>
            <a:endParaRPr lang="en-NZ" sz="2400" dirty="0"/>
          </a:p>
          <a:p>
            <a:r>
              <a:rPr lang="fr-FR" sz="2400" b="1" i="1" dirty="0"/>
              <a:t>r  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fr-FR" sz="2400" b="1" i="1" dirty="0"/>
              <a:t> = 15 + 120n </a:t>
            </a:r>
            <a:endParaRPr lang="en-NZ" sz="2400" dirty="0"/>
          </a:p>
          <a:p>
            <a:r>
              <a:rPr lang="fr-FR" sz="2400" b="1" i="1" dirty="0"/>
              <a:t>                                   =  15, 135, 255</a:t>
            </a:r>
            <a:endParaRPr lang="en-NZ" sz="2400" dirty="0"/>
          </a:p>
          <a:p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cis(15)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cis(135)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cis(255)</a:t>
            </a:r>
            <a:endParaRPr lang="en-NZ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V="1">
            <a:off x="6840252" y="260648"/>
            <a:ext cx="684076" cy="57606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7186803" y="554182"/>
            <a:ext cx="121501" cy="290945"/>
          </a:xfrm>
          <a:custGeom>
            <a:avLst/>
            <a:gdLst>
              <a:gd name="connsiteX0" fmla="*/ 110836 w 121501"/>
              <a:gd name="connsiteY0" fmla="*/ 290945 h 290945"/>
              <a:gd name="connsiteX1" fmla="*/ 110836 w 121501"/>
              <a:gd name="connsiteY1" fmla="*/ 110836 h 290945"/>
              <a:gd name="connsiteX2" fmla="*/ 0 w 121501"/>
              <a:gd name="connsiteY2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01" h="290945">
                <a:moveTo>
                  <a:pt x="110836" y="290945"/>
                </a:moveTo>
                <a:cubicBezTo>
                  <a:pt x="120072" y="225136"/>
                  <a:pt x="129309" y="159327"/>
                  <a:pt x="110836" y="110836"/>
                </a:cubicBezTo>
                <a:cubicBezTo>
                  <a:pt x="92363" y="62345"/>
                  <a:pt x="46181" y="31172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5" name="Group 14"/>
          <p:cNvGrpSpPr/>
          <p:nvPr/>
        </p:nvGrpSpPr>
        <p:grpSpPr>
          <a:xfrm rot="20471968">
            <a:off x="6420721" y="5292463"/>
            <a:ext cx="1049655" cy="904875"/>
            <a:chOff x="0" y="0"/>
            <a:chExt cx="1049655" cy="904875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0"/>
              <a:ext cx="1049655" cy="904875"/>
              <a:chOff x="0" y="0"/>
              <a:chExt cx="1049655" cy="904875"/>
            </a:xfrm>
          </p:grpSpPr>
          <p:sp>
            <p:nvSpPr>
              <p:cNvPr id="18" name="Hexagon 17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238125" y="0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238125" y="447675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Hexagon 16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24038" y="5005153"/>
            <a:ext cx="1656184" cy="1368152"/>
            <a:chOff x="6012160" y="116632"/>
            <a:chExt cx="1656184" cy="1368152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6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71296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6.                 </a:t>
            </a:r>
            <a:r>
              <a:rPr lang="en-NZ" sz="2400" b="1" i="1" dirty="0"/>
              <a:t>z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–3 + 3i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</a:t>
            </a:r>
            <a:endParaRPr lang="en-NZ" sz="2400" dirty="0"/>
          </a:p>
          <a:p>
            <a:r>
              <a:rPr lang="en-NZ" sz="2400" b="1" i="1" dirty="0"/>
              <a:t> </a:t>
            </a:r>
            <a:endParaRPr lang="en-NZ" sz="2400" dirty="0"/>
          </a:p>
          <a:p>
            <a:r>
              <a:rPr lang="en-NZ" sz="2400" b="1" i="1" dirty="0"/>
              <a:t>                         length = √(9 + 9)= √18</a:t>
            </a:r>
            <a:endParaRPr lang="en-NZ" sz="2400" dirty="0"/>
          </a:p>
          <a:p>
            <a:r>
              <a:rPr lang="en-NZ" sz="2400" b="1" i="1" dirty="0"/>
              <a:t>                         angle  = 135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    so </a:t>
            </a:r>
            <a:r>
              <a:rPr lang="en-NZ" sz="2400" b="1" i="1" dirty="0" smtClean="0"/>
              <a:t>|</a:t>
            </a:r>
            <a:r>
              <a:rPr lang="en-NZ" sz="2400" b="1" i="1" dirty="0"/>
              <a:t> </a:t>
            </a:r>
            <a:r>
              <a:rPr lang="en-NZ" sz="2400" b="1" i="1" dirty="0" smtClean="0"/>
              <a:t>–3 + 3i | </a:t>
            </a:r>
            <a:r>
              <a:rPr lang="en-NZ" sz="2400" b="1" i="1" dirty="0"/>
              <a:t>= 18</a:t>
            </a:r>
            <a:r>
              <a:rPr lang="en-NZ" sz="2400" b="1" i="1" baseline="30000" dirty="0"/>
              <a:t> ½  </a:t>
            </a:r>
            <a:r>
              <a:rPr lang="en-NZ" sz="2400" b="1" i="1" dirty="0" smtClean="0"/>
              <a:t>and  </a:t>
            </a:r>
            <a:r>
              <a:rPr lang="en-NZ" sz="2400" b="1" i="1" dirty="0" err="1" smtClean="0">
                <a:sym typeface="Symbol"/>
              </a:rPr>
              <a:t>arg</a:t>
            </a:r>
            <a:r>
              <a:rPr lang="en-NZ" sz="2400" b="1" i="1" dirty="0" smtClean="0">
                <a:sym typeface="Symbol"/>
              </a:rPr>
              <a:t>(</a:t>
            </a:r>
            <a:r>
              <a:rPr lang="en-NZ" sz="2400" b="1" i="1" dirty="0"/>
              <a:t>–3 + 3i </a:t>
            </a:r>
            <a:r>
              <a:rPr lang="en-NZ" sz="2400" b="1" i="1" dirty="0" smtClean="0">
                <a:sym typeface="Symbol"/>
              </a:rPr>
              <a:t>)</a:t>
            </a:r>
            <a:r>
              <a:rPr lang="en-NZ" sz="2400" b="1" i="1" dirty="0" smtClean="0"/>
              <a:t> </a:t>
            </a:r>
            <a:r>
              <a:rPr lang="en-NZ" sz="2400" b="1" i="1" dirty="0"/>
              <a:t>= 135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 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(18</a:t>
            </a:r>
            <a:r>
              <a:rPr lang="en-NZ" sz="2400" b="1" i="1" baseline="30000" dirty="0"/>
              <a:t> ½</a:t>
            </a:r>
            <a:r>
              <a:rPr lang="en-NZ" sz="2400" b="1" i="1" dirty="0"/>
              <a:t>)cis( 135 + 360n)              </a:t>
            </a:r>
            <a:endParaRPr lang="en-NZ" sz="2400" dirty="0"/>
          </a:p>
          <a:p>
            <a:r>
              <a:rPr lang="en-NZ" sz="2400" b="1" i="1" dirty="0"/>
              <a:t> 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 = 18</a:t>
            </a:r>
            <a:r>
              <a:rPr lang="en-NZ" sz="2400" b="1" i="1" baseline="30000" dirty="0"/>
              <a:t> ½</a:t>
            </a:r>
            <a:r>
              <a:rPr lang="en-NZ" sz="2400" b="1" i="1" dirty="0"/>
              <a:t>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135 + 360n</a:t>
            </a:r>
            <a:endParaRPr lang="en-NZ" sz="2400" dirty="0"/>
          </a:p>
          <a:p>
            <a:r>
              <a:rPr lang="en-NZ" sz="2400" b="1" i="1" dirty="0"/>
              <a:t>r  = 18 </a:t>
            </a:r>
            <a:r>
              <a:rPr lang="en-NZ" sz="2400" b="1" i="1" baseline="30000" dirty="0"/>
              <a:t>(1/6)</a:t>
            </a:r>
            <a:r>
              <a:rPr lang="en-NZ" sz="2400" b="1" i="1" dirty="0"/>
              <a:t>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 = 45 + 120n </a:t>
            </a:r>
            <a:endParaRPr lang="en-NZ" sz="2400" dirty="0"/>
          </a:p>
          <a:p>
            <a:r>
              <a:rPr lang="en-NZ" sz="2400" b="1" i="1" dirty="0"/>
              <a:t>                                   =  45, 165, 285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cis(45)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cis(165)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18 </a:t>
            </a:r>
            <a:r>
              <a:rPr lang="fr-FR" sz="2400" b="1" i="1" baseline="30000" dirty="0"/>
              <a:t>(1/6)</a:t>
            </a:r>
            <a:r>
              <a:rPr lang="fr-FR" sz="2400" b="1" i="1" dirty="0"/>
              <a:t>cis(285) </a:t>
            </a:r>
            <a:endParaRPr lang="en-NZ" sz="2400" dirty="0"/>
          </a:p>
          <a:p>
            <a:r>
              <a:rPr lang="fr-FR" b="1" i="1" dirty="0"/>
              <a:t> </a:t>
            </a:r>
            <a:endParaRPr lang="en-NZ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H="1" flipV="1">
            <a:off x="6228184" y="260648"/>
            <a:ext cx="612068" cy="57606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588224" y="433464"/>
            <a:ext cx="581891" cy="411663"/>
          </a:xfrm>
          <a:custGeom>
            <a:avLst/>
            <a:gdLst>
              <a:gd name="connsiteX0" fmla="*/ 581891 w 581891"/>
              <a:gd name="connsiteY0" fmla="*/ 411663 h 411663"/>
              <a:gd name="connsiteX1" fmla="*/ 429491 w 581891"/>
              <a:gd name="connsiteY1" fmla="*/ 9881 h 411663"/>
              <a:gd name="connsiteX2" fmla="*/ 0 w 581891"/>
              <a:gd name="connsiteY2" fmla="*/ 162281 h 41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891" h="411663">
                <a:moveTo>
                  <a:pt x="581891" y="411663"/>
                </a:moveTo>
                <a:cubicBezTo>
                  <a:pt x="554182" y="231554"/>
                  <a:pt x="526473" y="51445"/>
                  <a:pt x="429491" y="9881"/>
                </a:cubicBezTo>
                <a:cubicBezTo>
                  <a:pt x="332509" y="-31683"/>
                  <a:pt x="166254" y="65299"/>
                  <a:pt x="0" y="16228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2" name="Group 11"/>
          <p:cNvGrpSpPr/>
          <p:nvPr/>
        </p:nvGrpSpPr>
        <p:grpSpPr>
          <a:xfrm rot="18826852">
            <a:off x="6354341" y="5208810"/>
            <a:ext cx="1049655" cy="904875"/>
            <a:chOff x="0" y="0"/>
            <a:chExt cx="1049655" cy="9048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049655" cy="904875"/>
              <a:chOff x="0" y="0"/>
              <a:chExt cx="1049655" cy="904875"/>
            </a:xfrm>
          </p:grpSpPr>
          <p:sp>
            <p:nvSpPr>
              <p:cNvPr id="15" name="Hexagon 14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238125" y="0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38125" y="447675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Hexagon 13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51077" y="4941168"/>
            <a:ext cx="1656184" cy="1368152"/>
            <a:chOff x="6012160" y="116632"/>
            <a:chExt cx="1656184" cy="136815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300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4624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 </a:t>
            </a:r>
            <a:r>
              <a:rPr lang="fr-FR" b="1" i="1" dirty="0" smtClean="0"/>
              <a:t>7.                  </a:t>
            </a:r>
            <a:r>
              <a:rPr lang="en-NZ" sz="2400" b="1" i="1" dirty="0" smtClean="0"/>
              <a:t>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</a:t>
            </a:r>
            <a:r>
              <a:rPr lang="en-NZ" sz="2400" b="1" i="1" dirty="0"/>
              <a:t>= </a:t>
            </a:r>
            <a:r>
              <a:rPr lang="en-NZ" sz="2400" b="1" i="1" dirty="0" smtClean="0"/>
              <a:t>k</a:t>
            </a:r>
            <a:r>
              <a:rPr lang="en-NZ" sz="2400" b="1" i="1" baseline="30000" dirty="0" smtClean="0"/>
              <a:t>2    </a:t>
            </a:r>
            <a:r>
              <a:rPr lang="en-NZ" sz="2400" b="1" i="1" dirty="0" smtClean="0"/>
              <a:t> or</a:t>
            </a:r>
            <a:r>
              <a:rPr lang="en-NZ" sz="2400" b="1" i="1" baseline="30000" dirty="0" smtClean="0"/>
              <a:t>       </a:t>
            </a:r>
            <a:r>
              <a:rPr lang="en-NZ" sz="2400" b="1" i="1" dirty="0" smtClean="0"/>
              <a:t>z</a:t>
            </a:r>
            <a:r>
              <a:rPr lang="en-NZ" sz="2400" b="1" i="1" baseline="30000" dirty="0" smtClean="0"/>
              <a:t>3</a:t>
            </a:r>
            <a:r>
              <a:rPr lang="en-NZ" sz="2400" b="1" i="1" dirty="0" smtClean="0"/>
              <a:t> = k</a:t>
            </a:r>
            <a:r>
              <a:rPr lang="en-NZ" sz="2400" b="1" i="1" baseline="30000" dirty="0" smtClean="0"/>
              <a:t>2</a:t>
            </a:r>
            <a:r>
              <a:rPr lang="en-NZ" sz="2400" b="1" i="1" dirty="0" smtClean="0"/>
              <a:t> + 0i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</a:t>
            </a:r>
            <a:endParaRPr lang="en-NZ" sz="2400" dirty="0"/>
          </a:p>
          <a:p>
            <a:r>
              <a:rPr lang="en-NZ" sz="2400" b="1" i="1" dirty="0"/>
              <a:t> </a:t>
            </a:r>
            <a:endParaRPr lang="en-NZ" sz="2400" dirty="0"/>
          </a:p>
          <a:p>
            <a:r>
              <a:rPr lang="en-NZ" sz="2400" b="1" i="1" dirty="0"/>
              <a:t>                                          length = +k</a:t>
            </a:r>
            <a:r>
              <a:rPr lang="en-NZ" sz="2400" b="1" i="1" baseline="30000" dirty="0"/>
              <a:t>2</a:t>
            </a:r>
            <a:endParaRPr lang="en-NZ" sz="2400" dirty="0"/>
          </a:p>
          <a:p>
            <a:r>
              <a:rPr lang="en-NZ" sz="2400" b="1" i="1" dirty="0"/>
              <a:t>                                          angle  = 0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             so </a:t>
            </a:r>
            <a:r>
              <a:rPr lang="en-NZ" sz="2400" b="1" i="1" dirty="0" smtClean="0"/>
              <a:t>|k</a:t>
            </a:r>
            <a:r>
              <a:rPr lang="en-NZ" sz="2400" b="1" i="1" baseline="30000" dirty="0" smtClean="0"/>
              <a:t>2</a:t>
            </a:r>
            <a:r>
              <a:rPr lang="en-NZ" sz="2400" b="1" i="1" dirty="0" smtClean="0"/>
              <a:t> + 0i| </a:t>
            </a:r>
            <a:r>
              <a:rPr lang="en-NZ" sz="2400" b="1" i="1" dirty="0"/>
              <a:t>= +k</a:t>
            </a:r>
            <a:r>
              <a:rPr lang="en-NZ" sz="2400" b="1" i="1" baseline="30000" dirty="0"/>
              <a:t>2</a:t>
            </a:r>
            <a:r>
              <a:rPr lang="en-NZ" sz="2400" b="1" i="1" dirty="0"/>
              <a:t>  </a:t>
            </a:r>
            <a:r>
              <a:rPr lang="en-NZ" sz="2400" b="1" i="1" dirty="0" smtClean="0"/>
              <a:t>and   </a:t>
            </a:r>
            <a:r>
              <a:rPr lang="en-NZ" sz="2400" b="1" i="1" dirty="0" err="1" smtClean="0"/>
              <a:t>arg</a:t>
            </a:r>
            <a:r>
              <a:rPr lang="en-NZ" sz="2400" b="1" i="1" dirty="0" smtClean="0">
                <a:sym typeface="Symbol"/>
              </a:rPr>
              <a:t>(k</a:t>
            </a:r>
            <a:r>
              <a:rPr lang="en-NZ" sz="2400" b="1" i="1" baseline="30000" dirty="0" smtClean="0">
                <a:sym typeface="Symbol"/>
              </a:rPr>
              <a:t>2</a:t>
            </a:r>
            <a:r>
              <a:rPr lang="en-NZ" sz="2400" b="1" i="1" dirty="0" smtClean="0">
                <a:sym typeface="Symbol"/>
              </a:rPr>
              <a:t> + 0i)</a:t>
            </a:r>
            <a:r>
              <a:rPr lang="en-NZ" sz="2400" b="1" i="1" dirty="0" smtClean="0"/>
              <a:t> </a:t>
            </a:r>
            <a:r>
              <a:rPr lang="en-NZ" sz="2400" b="1" i="1" dirty="0"/>
              <a:t>= 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k</a:t>
            </a:r>
            <a:r>
              <a:rPr lang="en-NZ" sz="2400" b="1" i="1" baseline="30000" dirty="0"/>
              <a:t>2</a:t>
            </a:r>
            <a:r>
              <a:rPr lang="en-NZ" sz="2400" b="1" i="1" dirty="0"/>
              <a:t>+ 0i          </a:t>
            </a:r>
            <a:endParaRPr lang="en-NZ" sz="2400" dirty="0"/>
          </a:p>
          <a:p>
            <a:r>
              <a:rPr lang="en-NZ" sz="2400" b="1" i="1" dirty="0"/>
              <a:t>r</a:t>
            </a:r>
            <a:r>
              <a:rPr lang="en-NZ" sz="2400" b="1" i="1" baseline="30000" dirty="0"/>
              <a:t>3</a:t>
            </a:r>
            <a:r>
              <a:rPr lang="en-NZ" sz="2400" b="1" i="1" dirty="0"/>
              <a:t>cis (3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/>
              <a:t>) = +k</a:t>
            </a:r>
            <a:r>
              <a:rPr lang="en-NZ" sz="2400" b="1" i="1" baseline="30000" dirty="0"/>
              <a:t>2</a:t>
            </a:r>
            <a:r>
              <a:rPr lang="en-NZ" sz="2400" b="1" i="1" dirty="0"/>
              <a:t> cis(0 + 360n)              </a:t>
            </a:r>
            <a:endParaRPr lang="en-NZ" sz="2400" dirty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r</a:t>
            </a:r>
            <a:r>
              <a:rPr lang="fr-FR" sz="2400" b="1" i="1" baseline="30000" dirty="0"/>
              <a:t>3</a:t>
            </a:r>
            <a:r>
              <a:rPr lang="fr-FR" sz="2400" b="1" i="1" dirty="0"/>
              <a:t> = k</a:t>
            </a:r>
            <a:r>
              <a:rPr lang="fr-FR" sz="2400" b="1" i="1" baseline="30000" dirty="0"/>
              <a:t>2</a:t>
            </a:r>
            <a:r>
              <a:rPr lang="fr-FR" sz="2400" b="1" i="1" dirty="0"/>
              <a:t>                3</a:t>
            </a:r>
            <a:r>
              <a:rPr lang="en-NZ" sz="2400" b="1" i="1" dirty="0">
                <a:sym typeface="Symbol"/>
              </a:rPr>
              <a:t></a:t>
            </a:r>
            <a:r>
              <a:rPr lang="fr-FR" sz="2400" b="1" i="1" dirty="0"/>
              <a:t> = 0 + 360n</a:t>
            </a:r>
            <a:endParaRPr lang="en-NZ" sz="2400" dirty="0"/>
          </a:p>
          <a:p>
            <a:r>
              <a:rPr lang="fr-FR" sz="2400" b="1" i="1" dirty="0"/>
              <a:t>r  = k</a:t>
            </a:r>
            <a:r>
              <a:rPr lang="fr-FR" sz="2400" b="1" i="1" baseline="30000" dirty="0"/>
              <a:t> </a:t>
            </a:r>
            <a:r>
              <a:rPr lang="fr-FR" sz="2400" b="1" baseline="30000" dirty="0"/>
              <a:t>⅔</a:t>
            </a:r>
            <a:r>
              <a:rPr lang="fr-FR" sz="2400" b="1" i="1" dirty="0"/>
              <a:t> 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fr-FR" sz="2400" b="1" i="1" dirty="0"/>
              <a:t> =  120n </a:t>
            </a:r>
            <a:endParaRPr lang="en-NZ" sz="2400" dirty="0"/>
          </a:p>
          <a:p>
            <a:r>
              <a:rPr lang="fr-FR" sz="2400" b="1" i="1" dirty="0"/>
              <a:t>                              =  0, 120, 240</a:t>
            </a:r>
            <a:endParaRPr lang="en-NZ" sz="2400" dirty="0"/>
          </a:p>
          <a:p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k</a:t>
            </a:r>
            <a:r>
              <a:rPr lang="fr-FR" sz="2400" b="1" i="1" baseline="30000" dirty="0"/>
              <a:t> </a:t>
            </a:r>
            <a:r>
              <a:rPr lang="fr-FR" sz="2400" b="1" baseline="30000" dirty="0"/>
              <a:t>⅔</a:t>
            </a:r>
            <a:r>
              <a:rPr lang="fr-FR" sz="2400" b="1" i="1" dirty="0"/>
              <a:t>cis(0)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k</a:t>
            </a:r>
            <a:r>
              <a:rPr lang="fr-FR" sz="2400" b="1" i="1" baseline="30000" dirty="0"/>
              <a:t> </a:t>
            </a:r>
            <a:r>
              <a:rPr lang="fr-FR" sz="2400" b="1" baseline="30000" dirty="0"/>
              <a:t>⅔</a:t>
            </a:r>
            <a:r>
              <a:rPr lang="fr-FR" sz="2400" b="1" i="1" dirty="0"/>
              <a:t>cis(120)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k</a:t>
            </a:r>
            <a:r>
              <a:rPr lang="fr-FR" sz="2400" b="1" i="1" baseline="30000" dirty="0"/>
              <a:t> </a:t>
            </a:r>
            <a:r>
              <a:rPr lang="fr-FR" sz="2400" b="1" baseline="30000" dirty="0"/>
              <a:t>⅔</a:t>
            </a:r>
            <a:r>
              <a:rPr lang="fr-FR" sz="2400" b="1" i="1" dirty="0"/>
              <a:t> cis(240)</a:t>
            </a:r>
            <a:endParaRPr lang="en-NZ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6840252" y="836712"/>
            <a:ext cx="612068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315424" y="5352826"/>
            <a:ext cx="1049655" cy="904875"/>
            <a:chOff x="0" y="0"/>
            <a:chExt cx="1049655" cy="904875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1049655" cy="904875"/>
              <a:chOff x="0" y="0"/>
              <a:chExt cx="1049655" cy="904875"/>
            </a:xfrm>
          </p:grpSpPr>
          <p:sp>
            <p:nvSpPr>
              <p:cNvPr id="14" name="Hexagon 13"/>
              <p:cNvSpPr/>
              <p:nvPr/>
            </p:nvSpPr>
            <p:spPr>
              <a:xfrm>
                <a:off x="0" y="0"/>
                <a:ext cx="1049655" cy="904875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NZ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33400" y="447675"/>
                <a:ext cx="516255" cy="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 flipV="1">
                <a:off x="238125" y="0"/>
                <a:ext cx="295275" cy="447675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238125" y="447675"/>
                <a:ext cx="295275" cy="457200"/>
              </a:xfrm>
              <a:prstGeom prst="line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Hexagon 12"/>
            <p:cNvSpPr/>
            <p:nvPr/>
          </p:nvSpPr>
          <p:spPr>
            <a:xfrm>
              <a:off x="0" y="0"/>
              <a:ext cx="1047750" cy="903233"/>
            </a:xfrm>
            <a:prstGeom prst="hexagon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160" y="5085184"/>
            <a:ext cx="1656184" cy="1368152"/>
            <a:chOff x="6012160" y="116632"/>
            <a:chExt cx="1656184" cy="136815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51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8.                    </a:t>
            </a:r>
            <a:r>
              <a:rPr lang="en-NZ" sz="2400" b="1" i="1" dirty="0"/>
              <a:t>z</a:t>
            </a:r>
            <a:r>
              <a:rPr lang="en-NZ" sz="2400" b="1" i="1" baseline="30000" dirty="0"/>
              <a:t>4 </a:t>
            </a:r>
            <a:r>
              <a:rPr lang="en-NZ" sz="2400" b="1" i="1" dirty="0"/>
              <a:t>+ k</a:t>
            </a:r>
            <a:r>
              <a:rPr lang="en-NZ" sz="2400" b="1" i="1" baseline="30000" dirty="0"/>
              <a:t>2 </a:t>
            </a:r>
            <a:r>
              <a:rPr lang="en-NZ" sz="2400" b="1" i="1" dirty="0"/>
              <a:t>= 0 </a:t>
            </a:r>
            <a:r>
              <a:rPr lang="en-NZ" sz="2400" b="1" i="1" dirty="0" smtClean="0"/>
              <a:t> then  </a:t>
            </a:r>
            <a:r>
              <a:rPr lang="en-NZ" sz="2400" b="1" i="1" dirty="0"/>
              <a:t>z</a:t>
            </a:r>
            <a:r>
              <a:rPr lang="en-NZ" sz="2400" b="1" i="1" baseline="30000" dirty="0"/>
              <a:t>4 </a:t>
            </a:r>
            <a:r>
              <a:rPr lang="en-NZ" sz="2400" b="1" i="1" dirty="0"/>
              <a:t>= –</a:t>
            </a:r>
            <a:r>
              <a:rPr lang="en-NZ" sz="2400" b="1" i="1" dirty="0" smtClean="0"/>
              <a:t>k</a:t>
            </a:r>
            <a:r>
              <a:rPr lang="en-NZ" sz="2400" b="1" i="1" baseline="30000" dirty="0" smtClean="0"/>
              <a:t>2 </a:t>
            </a:r>
            <a:r>
              <a:rPr lang="en-NZ" sz="2400" b="1" i="1" dirty="0" smtClean="0"/>
              <a:t>+ 0i</a:t>
            </a:r>
            <a:endParaRPr lang="en-NZ" sz="2400" dirty="0"/>
          </a:p>
          <a:p>
            <a:r>
              <a:rPr lang="en-NZ" sz="2400" b="1" i="1" dirty="0"/>
              <a:t>              </a:t>
            </a:r>
            <a:endParaRPr lang="en-NZ" sz="2400" dirty="0"/>
          </a:p>
          <a:p>
            <a:r>
              <a:rPr lang="en-NZ" sz="2400" b="1" i="1" dirty="0"/>
              <a:t>let z = </a:t>
            </a:r>
            <a:r>
              <a:rPr lang="en-NZ" sz="2400" b="1" i="1" dirty="0" err="1"/>
              <a:t>rcis</a:t>
            </a:r>
            <a:r>
              <a:rPr lang="en-NZ" sz="2400" b="1" i="1" dirty="0"/>
              <a:t>(</a:t>
            </a:r>
            <a:r>
              <a:rPr lang="en-NZ" sz="2400" b="1" i="1" dirty="0">
                <a:sym typeface="Symbol"/>
              </a:rPr>
              <a:t></a:t>
            </a:r>
            <a:r>
              <a:rPr lang="en-NZ" sz="2400" b="1" i="1" dirty="0" smtClean="0"/>
              <a:t>) </a:t>
            </a:r>
            <a:endParaRPr lang="en-NZ" sz="2400" dirty="0"/>
          </a:p>
          <a:p>
            <a:r>
              <a:rPr lang="en-NZ" sz="2400" b="1" i="1" dirty="0"/>
              <a:t>                                       length = +k</a:t>
            </a:r>
            <a:r>
              <a:rPr lang="en-NZ" sz="2400" b="1" i="1" baseline="30000" dirty="0"/>
              <a:t>2</a:t>
            </a:r>
            <a:endParaRPr lang="en-NZ" sz="2400" dirty="0"/>
          </a:p>
          <a:p>
            <a:r>
              <a:rPr lang="en-NZ" sz="2400" b="1" i="1" dirty="0"/>
              <a:t>                                       angle  = 180</a:t>
            </a:r>
            <a:r>
              <a:rPr lang="en-NZ" sz="2400" b="1" i="1" baseline="30000" dirty="0"/>
              <a:t>0</a:t>
            </a:r>
            <a:endParaRPr lang="en-NZ" sz="2400" dirty="0"/>
          </a:p>
          <a:p>
            <a:r>
              <a:rPr lang="en-NZ" sz="2400" b="1" i="1" dirty="0"/>
              <a:t>                   </a:t>
            </a:r>
            <a:r>
              <a:rPr lang="en-NZ" sz="2400" b="1" i="1" dirty="0" smtClean="0"/>
              <a:t>   </a:t>
            </a:r>
            <a:r>
              <a:rPr lang="en-NZ" sz="2400" b="1" i="1" dirty="0"/>
              <a:t>so  |–k</a:t>
            </a:r>
            <a:r>
              <a:rPr lang="en-NZ" sz="2400" b="1" i="1" baseline="30000" dirty="0"/>
              <a:t>2 </a:t>
            </a:r>
            <a:r>
              <a:rPr lang="en-NZ" sz="2400" b="1" i="1" dirty="0"/>
              <a:t>+ </a:t>
            </a:r>
            <a:r>
              <a:rPr lang="en-NZ" sz="2400" b="1" i="1" dirty="0" smtClean="0"/>
              <a:t>0i| </a:t>
            </a:r>
            <a:r>
              <a:rPr lang="en-NZ" sz="2400" b="1" i="1" dirty="0"/>
              <a:t>= +</a:t>
            </a:r>
            <a:r>
              <a:rPr lang="en-NZ" sz="2400" b="1" i="1"/>
              <a:t>k</a:t>
            </a:r>
            <a:r>
              <a:rPr lang="en-NZ" sz="2400" b="1" i="1" baseline="30000"/>
              <a:t>2</a:t>
            </a:r>
            <a:r>
              <a:rPr lang="en-NZ" sz="2400" b="1" i="1"/>
              <a:t>  </a:t>
            </a:r>
            <a:r>
              <a:rPr lang="en-NZ" sz="2400" b="1" i="1" smtClean="0"/>
              <a:t>and</a:t>
            </a:r>
            <a:r>
              <a:rPr lang="en-NZ" sz="2400" b="1" i="1" smtClean="0">
                <a:sym typeface="Symbol"/>
              </a:rPr>
              <a:t>  </a:t>
            </a:r>
            <a:r>
              <a:rPr lang="en-NZ" sz="2400" b="1" i="1" dirty="0" err="1" smtClean="0">
                <a:sym typeface="Symbol"/>
              </a:rPr>
              <a:t>arg</a:t>
            </a:r>
            <a:r>
              <a:rPr lang="en-NZ" sz="2400" b="1" i="1" dirty="0" smtClean="0">
                <a:sym typeface="Symbol"/>
              </a:rPr>
              <a:t>(</a:t>
            </a:r>
            <a:r>
              <a:rPr lang="en-NZ" sz="2400" b="1" i="1" dirty="0"/>
              <a:t>–k</a:t>
            </a:r>
            <a:r>
              <a:rPr lang="en-NZ" sz="2400" b="1" i="1" baseline="30000" dirty="0"/>
              <a:t>2 </a:t>
            </a:r>
            <a:r>
              <a:rPr lang="en-NZ" sz="2400" b="1" i="1" dirty="0"/>
              <a:t>+ </a:t>
            </a:r>
            <a:r>
              <a:rPr lang="en-NZ" sz="2400" b="1" i="1" dirty="0" smtClean="0"/>
              <a:t>0i</a:t>
            </a:r>
            <a:r>
              <a:rPr lang="en-NZ" sz="2400" b="1" i="1" dirty="0" smtClean="0">
                <a:sym typeface="Symbol"/>
              </a:rPr>
              <a:t>)</a:t>
            </a:r>
            <a:r>
              <a:rPr lang="en-NZ" sz="2400" b="1" i="1" dirty="0" smtClean="0"/>
              <a:t> </a:t>
            </a:r>
            <a:r>
              <a:rPr lang="en-NZ" sz="2400" b="1" i="1" dirty="0"/>
              <a:t>= 180</a:t>
            </a:r>
            <a:r>
              <a:rPr lang="en-NZ" sz="2400" b="1" i="1" baseline="30000" dirty="0"/>
              <a:t>0</a:t>
            </a:r>
            <a:r>
              <a:rPr lang="en-NZ" sz="2400" b="1" i="1" dirty="0"/>
              <a:t>         </a:t>
            </a:r>
            <a:endParaRPr lang="en-NZ" sz="2400" dirty="0"/>
          </a:p>
          <a:p>
            <a:r>
              <a:rPr lang="en-NZ" sz="2400" b="1" i="1" dirty="0"/>
              <a:t>     </a:t>
            </a:r>
            <a:endParaRPr lang="en-NZ" sz="2400" dirty="0" smtClean="0"/>
          </a:p>
          <a:p>
            <a:r>
              <a:rPr lang="en-NZ" sz="2400" b="1" i="1" dirty="0" smtClean="0"/>
              <a:t>r</a:t>
            </a:r>
            <a:r>
              <a:rPr lang="en-NZ" sz="2400" b="1" i="1" baseline="30000" dirty="0" smtClean="0"/>
              <a:t>4</a:t>
            </a:r>
            <a:r>
              <a:rPr lang="en-NZ" sz="2400" b="1" i="1" dirty="0" smtClean="0"/>
              <a:t>cis (4</a:t>
            </a:r>
            <a:r>
              <a:rPr lang="en-NZ" sz="2400" b="1" i="1" dirty="0" smtClean="0">
                <a:sym typeface="Symbol"/>
              </a:rPr>
              <a:t></a:t>
            </a:r>
            <a:r>
              <a:rPr lang="en-NZ" sz="2400" b="1" i="1" dirty="0" smtClean="0"/>
              <a:t>) = +k</a:t>
            </a:r>
            <a:r>
              <a:rPr lang="en-NZ" sz="2400" b="1" i="1" baseline="30000" dirty="0" smtClean="0"/>
              <a:t>2</a:t>
            </a:r>
            <a:r>
              <a:rPr lang="en-NZ" sz="2400" b="1" i="1" dirty="0" smtClean="0"/>
              <a:t> cis(180 + 360n)              </a:t>
            </a:r>
            <a:endParaRPr lang="en-NZ" sz="2400" dirty="0" smtClean="0"/>
          </a:p>
          <a:p>
            <a:r>
              <a:rPr lang="en-NZ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r</a:t>
            </a:r>
            <a:r>
              <a:rPr lang="fr-FR" sz="2400" b="1" i="1" baseline="30000" dirty="0"/>
              <a:t>4</a:t>
            </a:r>
            <a:r>
              <a:rPr lang="fr-FR" sz="2400" b="1" i="1" dirty="0"/>
              <a:t> = k</a:t>
            </a:r>
            <a:r>
              <a:rPr lang="fr-FR" sz="2400" b="1" i="1" baseline="30000" dirty="0"/>
              <a:t>2</a:t>
            </a:r>
            <a:r>
              <a:rPr lang="fr-FR" sz="2400" b="1" i="1" dirty="0"/>
              <a:t>               4</a:t>
            </a:r>
            <a:r>
              <a:rPr lang="en-NZ" sz="2400" b="1" i="1" dirty="0">
                <a:sym typeface="Symbol"/>
              </a:rPr>
              <a:t></a:t>
            </a:r>
            <a:r>
              <a:rPr lang="fr-FR" sz="2400" b="1" i="1" dirty="0"/>
              <a:t> = 180 + 360n</a:t>
            </a:r>
            <a:endParaRPr lang="en-NZ" sz="2400" dirty="0"/>
          </a:p>
          <a:p>
            <a:r>
              <a:rPr lang="fr-FR" sz="2400" b="1" i="1" dirty="0"/>
              <a:t>r  = k</a:t>
            </a:r>
            <a:r>
              <a:rPr lang="fr-FR" sz="2400" b="1" i="1" baseline="30000" dirty="0"/>
              <a:t> ½ </a:t>
            </a:r>
            <a:r>
              <a:rPr lang="fr-FR" sz="2400" b="1" i="1" dirty="0"/>
              <a:t>                  </a:t>
            </a:r>
            <a:r>
              <a:rPr lang="en-NZ" sz="2400" b="1" i="1" dirty="0">
                <a:sym typeface="Symbol"/>
              </a:rPr>
              <a:t></a:t>
            </a:r>
            <a:r>
              <a:rPr lang="fr-FR" sz="2400" b="1" i="1" dirty="0"/>
              <a:t> =  45 + 90n </a:t>
            </a:r>
            <a:endParaRPr lang="en-NZ" sz="2400" dirty="0"/>
          </a:p>
          <a:p>
            <a:r>
              <a:rPr lang="fr-FR" sz="2400" b="1" i="1" dirty="0"/>
              <a:t>                              =  45, 135, 225, </a:t>
            </a:r>
            <a:r>
              <a:rPr lang="fr-FR" sz="2400" b="1" i="1" dirty="0" smtClean="0"/>
              <a:t>315</a:t>
            </a:r>
            <a:r>
              <a:rPr lang="fr-FR" sz="2400" b="1" i="1" dirty="0"/>
              <a:t> </a:t>
            </a:r>
            <a:endParaRPr lang="en-NZ" sz="2400" dirty="0"/>
          </a:p>
          <a:p>
            <a:r>
              <a:rPr lang="fr-FR" sz="2400" b="1" i="1" dirty="0"/>
              <a:t>Solutions: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1 </a:t>
            </a:r>
            <a:r>
              <a:rPr lang="fr-FR" sz="2400" b="1" i="1" dirty="0"/>
              <a:t>= k</a:t>
            </a:r>
            <a:r>
              <a:rPr lang="fr-FR" sz="2400" b="1" i="1" baseline="30000" dirty="0"/>
              <a:t> ½</a:t>
            </a:r>
            <a:r>
              <a:rPr lang="fr-FR" sz="2400" b="1" i="1" dirty="0"/>
              <a:t> cis(45)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2 </a:t>
            </a:r>
            <a:r>
              <a:rPr lang="fr-FR" sz="2400" b="1" i="1" dirty="0"/>
              <a:t>= k</a:t>
            </a:r>
            <a:r>
              <a:rPr lang="fr-FR" sz="2400" b="1" i="1" baseline="30000" dirty="0"/>
              <a:t> ½</a:t>
            </a:r>
            <a:r>
              <a:rPr lang="fr-FR" sz="2400" b="1" i="1" dirty="0"/>
              <a:t> cis(135)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3 </a:t>
            </a:r>
            <a:r>
              <a:rPr lang="fr-FR" sz="2400" b="1" i="1" dirty="0"/>
              <a:t>= k</a:t>
            </a:r>
            <a:r>
              <a:rPr lang="fr-FR" sz="2400" b="1" i="1" baseline="30000" dirty="0"/>
              <a:t> ½</a:t>
            </a:r>
            <a:r>
              <a:rPr lang="fr-FR" sz="2400" b="1" i="1" dirty="0"/>
              <a:t>cis(225)</a:t>
            </a:r>
            <a:endParaRPr lang="en-NZ" sz="2400" dirty="0"/>
          </a:p>
          <a:p>
            <a:r>
              <a:rPr lang="fr-FR" sz="2400" b="1" i="1" dirty="0"/>
              <a:t>z</a:t>
            </a:r>
            <a:r>
              <a:rPr lang="fr-FR" sz="2400" b="1" i="1" baseline="-25000" dirty="0"/>
              <a:t>4</a:t>
            </a:r>
            <a:r>
              <a:rPr lang="fr-FR" sz="2400" b="1" i="1" dirty="0"/>
              <a:t> = k</a:t>
            </a:r>
            <a:r>
              <a:rPr lang="fr-FR" sz="2400" b="1" i="1" baseline="30000" dirty="0"/>
              <a:t> ½</a:t>
            </a:r>
            <a:r>
              <a:rPr lang="fr-FR" sz="2400" b="1" i="1" dirty="0"/>
              <a:t>cis(315)</a:t>
            </a:r>
            <a:endParaRPr lang="en-NZ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12160" y="116632"/>
            <a:ext cx="1656184" cy="1368152"/>
            <a:chOff x="6012160" y="116632"/>
            <a:chExt cx="1656184" cy="136815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H="1">
            <a:off x="6156176" y="836712"/>
            <a:ext cx="684076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567055" y="429406"/>
            <a:ext cx="623454" cy="388012"/>
          </a:xfrm>
          <a:custGeom>
            <a:avLst/>
            <a:gdLst>
              <a:gd name="connsiteX0" fmla="*/ 623454 w 623454"/>
              <a:gd name="connsiteY0" fmla="*/ 388012 h 388012"/>
              <a:gd name="connsiteX1" fmla="*/ 290945 w 623454"/>
              <a:gd name="connsiteY1" fmla="*/ 85 h 388012"/>
              <a:gd name="connsiteX2" fmla="*/ 0 w 623454"/>
              <a:gd name="connsiteY2" fmla="*/ 360303 h 38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3454" h="388012">
                <a:moveTo>
                  <a:pt x="623454" y="388012"/>
                </a:moveTo>
                <a:cubicBezTo>
                  <a:pt x="509154" y="196357"/>
                  <a:pt x="394854" y="4703"/>
                  <a:pt x="290945" y="85"/>
                </a:cubicBezTo>
                <a:cubicBezTo>
                  <a:pt x="187036" y="-4533"/>
                  <a:pt x="93518" y="177885"/>
                  <a:pt x="0" y="36030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9" name="Group 18"/>
          <p:cNvGrpSpPr/>
          <p:nvPr/>
        </p:nvGrpSpPr>
        <p:grpSpPr>
          <a:xfrm>
            <a:off x="6030869" y="5110683"/>
            <a:ext cx="1656184" cy="1368152"/>
            <a:chOff x="6012160" y="116632"/>
            <a:chExt cx="1656184" cy="136815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012160" y="83671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6840252" y="116632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372200" y="5373216"/>
            <a:ext cx="1008112" cy="864096"/>
            <a:chOff x="6372200" y="5373216"/>
            <a:chExt cx="1008112" cy="864096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6372200" y="5373216"/>
              <a:ext cx="1008112" cy="864096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6444208" y="5373216"/>
              <a:ext cx="855712" cy="864096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73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415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Epsom Girls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16</cp:revision>
  <dcterms:created xsi:type="dcterms:W3CDTF">2014-09-22T20:54:01Z</dcterms:created>
  <dcterms:modified xsi:type="dcterms:W3CDTF">2014-09-24T00:13:35Z</dcterms:modified>
</cp:coreProperties>
</file>