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4" r:id="rId48"/>
    <p:sldId id="305" r:id="rId49"/>
    <p:sldId id="306" r:id="rId50"/>
    <p:sldId id="308" r:id="rId51"/>
    <p:sldId id="363" r:id="rId52"/>
    <p:sldId id="364" r:id="rId53"/>
    <p:sldId id="311" r:id="rId54"/>
    <p:sldId id="324" r:id="rId55"/>
    <p:sldId id="351" r:id="rId56"/>
    <p:sldId id="326" r:id="rId57"/>
    <p:sldId id="352" r:id="rId58"/>
    <p:sldId id="328" r:id="rId59"/>
    <p:sldId id="353" r:id="rId60"/>
    <p:sldId id="346" r:id="rId61"/>
    <p:sldId id="365" r:id="rId62"/>
    <p:sldId id="348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299" r:id="rId7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F0E2-E187-47D6-B02D-89A7E13D756D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7B18-6C2E-48F3-B26A-56CCA68E32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515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23B64-3CB7-4647-B581-01E9A3A4DD00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C56D-CC95-4255-9740-11D0E7A768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659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210253-5BF9-40A6-96CD-CF2F6B0DED4A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4286D5-8018-4D51-B191-56D0ED99CB5F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C17D06-3300-4F03-ACD1-ED983D22C81D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4BC9FF-221D-460C-A24F-1CFB473464F4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14B1D9-49B1-47E3-99B2-AB18301F168C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F8C5CA-B41C-41A6-BE54-70A4692DB165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0D61C8-D5F3-4538-B7F2-2E8B1B2EDBD5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2F6BF9-2C0A-495B-86F4-E18B8C21DDA5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85748-047F-433D-86EA-74153EF96B07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D172D3-8488-45D2-BA25-228999D3CD71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2BB91F-A3DC-4374-8A22-4016CF1610EE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F99132-9596-4B9C-B121-7D26AD5F3AF6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5054D6-DC5C-4855-A56C-E97B5151A400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DDB340-9ACB-4677-AB5D-5B992EB277A8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2D0538-CD73-4329-8160-053B21719E4A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F1D4F5-F86F-4F22-9DD3-7302B934F661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C525D8-73FC-4070-89B7-5AC7C1A8C2AD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ADE4E1-767C-466C-BDCD-A75AC0B1C171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7EE99E-F9E9-4C6D-887D-3C7F31175AF4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0AFE31-CA10-430F-AC9E-97412097DB3D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F734F-A6EC-4016-A5AE-B1F22E5617A0}" type="slidenum">
              <a:rPr lang="en-NZ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NZ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3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03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388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328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054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882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386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2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030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927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88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D389-86F4-416B-8259-77C9C9731D24}" type="datetimeFigureOut">
              <a:rPr lang="en-NZ" smtClean="0"/>
              <a:t>18/11/2015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F7B0-EDB8-447A-BED4-82DB67E0A6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816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screencast.com/t/6rJEqdOsqp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creencast.com/t/QdQwHssGq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algebra-and-calculus-resources-year12.weebly.com/" TargetMode="External"/><Relationship Id="rId3" Type="http://schemas.openxmlformats.org/officeDocument/2006/relationships/hyperlink" Target="http://www.intersectingplanes.weebly.com/" TargetMode="External"/><Relationship Id="rId7" Type="http://schemas.openxmlformats.org/officeDocument/2006/relationships/hyperlink" Target="http://calculusresources.weebly.com/" TargetMode="External"/><Relationship Id="rId2" Type="http://schemas.openxmlformats.org/officeDocument/2006/relationships/hyperlink" Target="http://www.phantomgraphs.weeb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owingisnotunderstanding.weebly.com/" TargetMode="External"/><Relationship Id="rId11" Type="http://schemas.openxmlformats.org/officeDocument/2006/relationships/hyperlink" Target="http://motivation-and-self-esteem-cycles.weebly.com/" TargetMode="External"/><Relationship Id="rId5" Type="http://schemas.openxmlformats.org/officeDocument/2006/relationships/hyperlink" Target="http://mathematicalgems.weebly.com/" TargetMode="External"/><Relationship Id="rId10" Type="http://schemas.openxmlformats.org/officeDocument/2006/relationships/hyperlink" Target="http://www.motivational-and-inspirational-sayings.weebly.com/" TargetMode="External"/><Relationship Id="rId4" Type="http://schemas.openxmlformats.org/officeDocument/2006/relationships/hyperlink" Target="http://trigometer.weebly.com/" TargetMode="External"/><Relationship Id="rId9" Type="http://schemas.openxmlformats.org/officeDocument/2006/relationships/hyperlink" Target="http://liveperformances.weebly.com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PART 3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97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6807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4663" y="3035300"/>
            <a:ext cx="48593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This line is called a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TANGENT</a:t>
            </a: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 to the curve at 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We say that: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Times New Roman" pitchFamily="18" charset="0"/>
                <a:cs typeface="Times New Roman" pitchFamily="18" charset="0"/>
              </a:rPr>
              <a:t>    the gradient of the </a:t>
            </a:r>
            <a:r>
              <a:rPr lang="en-NZ" altLang="en-US" sz="2400" b="1" u="sng">
                <a:latin typeface="Times New Roman" pitchFamily="18" charset="0"/>
                <a:cs typeface="Times New Roman" pitchFamily="18" charset="0"/>
              </a:rPr>
              <a:t>curve</a:t>
            </a:r>
            <a:r>
              <a:rPr lang="en-NZ" altLang="en-US" sz="2400" b="1">
                <a:latin typeface="Times New Roman" pitchFamily="18" charset="0"/>
                <a:cs typeface="Times New Roman" pitchFamily="18" charset="0"/>
              </a:rPr>
              <a:t> at 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NZ" altLang="en-US" sz="2400" b="1">
                <a:latin typeface="Times New Roman" pitchFamily="18" charset="0"/>
                <a:cs typeface="Times New Roman" pitchFamily="18" charset="0"/>
              </a:rPr>
              <a:t>the gradient of the </a:t>
            </a:r>
            <a:r>
              <a:rPr lang="en-NZ" altLang="en-US" sz="2400" b="1" u="sng">
                <a:latin typeface="Times New Roman" pitchFamily="18" charset="0"/>
                <a:cs typeface="Times New Roman" pitchFamily="18" charset="0"/>
              </a:rPr>
              <a:t>tangent</a:t>
            </a:r>
            <a:r>
              <a:rPr lang="en-NZ" altLang="en-US" sz="2400" b="1">
                <a:latin typeface="Times New Roman" pitchFamily="18" charset="0"/>
                <a:cs typeface="Times New Roman" pitchFamily="18" charset="0"/>
              </a:rPr>
              <a:t> at P</a:t>
            </a:r>
          </a:p>
        </p:txBody>
      </p:sp>
    </p:spTree>
    <p:extLst>
      <p:ext uri="{BB962C8B-B14F-4D97-AF65-F5344CB8AC3E}">
        <p14:creationId xmlns:p14="http://schemas.microsoft.com/office/powerpoint/2010/main" val="31871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7830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87900" y="1366838"/>
            <a:ext cx="714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7832" name="TextBox 2"/>
          <p:cNvSpPr txBox="1">
            <a:spLocks noChangeArrowheads="1"/>
          </p:cNvSpPr>
          <p:nvPr/>
        </p:nvSpPr>
        <p:spPr bwMode="auto">
          <a:xfrm>
            <a:off x="4284663" y="1039813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64163" y="1390650"/>
            <a:ext cx="30241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To </a:t>
            </a:r>
            <a:r>
              <a:rPr lang="en-NZ" altLang="en-US" sz="1800" b="1" u="sng"/>
              <a:t>ESTIMATE</a:t>
            </a:r>
            <a:r>
              <a:rPr lang="en-NZ" altLang="en-US" sz="1800"/>
              <a:t> the gradient of the tangent at P we use a </a:t>
            </a:r>
            <a:r>
              <a:rPr lang="en-NZ" altLang="en-US" sz="1800" b="1" u="sng"/>
              <a:t>CHORD PQ.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NOTE:   Q is meant to be a point VERY close to 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The diagram is very much enlarged for clarity.</a:t>
            </a:r>
          </a:p>
        </p:txBody>
      </p:sp>
    </p:spTree>
    <p:extLst>
      <p:ext uri="{BB962C8B-B14F-4D97-AF65-F5344CB8AC3E}">
        <p14:creationId xmlns:p14="http://schemas.microsoft.com/office/powerpoint/2010/main" val="34635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8854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87900" y="1341438"/>
            <a:ext cx="71438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8856" name="TextBox 2"/>
          <p:cNvSpPr txBox="1">
            <a:spLocks noChangeArrowheads="1"/>
          </p:cNvSpPr>
          <p:nvPr/>
        </p:nvSpPr>
        <p:spPr bwMode="auto">
          <a:xfrm>
            <a:off x="4284663" y="102235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63950" y="1341438"/>
            <a:ext cx="1160463" cy="2159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4" name="TextBox 4"/>
          <p:cNvSpPr txBox="1">
            <a:spLocks noChangeArrowheads="1"/>
          </p:cNvSpPr>
          <p:nvPr/>
        </p:nvSpPr>
        <p:spPr bwMode="auto">
          <a:xfrm>
            <a:off x="4514850" y="3121025"/>
            <a:ext cx="462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The Gradient of PQ is an </a:t>
            </a:r>
            <a:r>
              <a:rPr lang="en-NZ" altLang="en-US" sz="1800" b="1"/>
              <a:t>approximation</a:t>
            </a:r>
            <a:r>
              <a:rPr lang="en-NZ" altLang="en-US" sz="1800"/>
              <a:t> to the gradient of the tangent at P</a:t>
            </a:r>
          </a:p>
        </p:txBody>
      </p:sp>
    </p:spTree>
    <p:extLst>
      <p:ext uri="{BB962C8B-B14F-4D97-AF65-F5344CB8AC3E}">
        <p14:creationId xmlns:p14="http://schemas.microsoft.com/office/powerpoint/2010/main" val="11038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9878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87900" y="1341438"/>
            <a:ext cx="71438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9880" name="TextBox 2"/>
          <p:cNvSpPr txBox="1">
            <a:spLocks noChangeArrowheads="1"/>
          </p:cNvSpPr>
          <p:nvPr/>
        </p:nvSpPr>
        <p:spPr bwMode="auto">
          <a:xfrm>
            <a:off x="4284663" y="10429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347788"/>
            <a:ext cx="1123950" cy="2160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8263" y="2924175"/>
            <a:ext cx="3311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Clearly, the gradient of chord PQ is greater than the gradient of the tangent.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To improve the approximation, we could move the point Q closer to the point P</a:t>
            </a:r>
          </a:p>
        </p:txBody>
      </p:sp>
    </p:spTree>
    <p:extLst>
      <p:ext uri="{BB962C8B-B14F-4D97-AF65-F5344CB8AC3E}">
        <p14:creationId xmlns:p14="http://schemas.microsoft.com/office/powerpoint/2010/main" val="2947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0902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2014538"/>
            <a:ext cx="714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0904" name="TextBox 2"/>
          <p:cNvSpPr txBox="1">
            <a:spLocks noChangeArrowheads="1"/>
          </p:cNvSpPr>
          <p:nvPr/>
        </p:nvSpPr>
        <p:spPr bwMode="auto">
          <a:xfrm>
            <a:off x="4086225" y="163671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2022475"/>
            <a:ext cx="908050" cy="14859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1926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356100" y="2492375"/>
            <a:ext cx="71438" cy="460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1928" name="TextBox 2"/>
          <p:cNvSpPr txBox="1">
            <a:spLocks noChangeArrowheads="1"/>
          </p:cNvSpPr>
          <p:nvPr/>
        </p:nvSpPr>
        <p:spPr bwMode="auto">
          <a:xfrm>
            <a:off x="3887788" y="2106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2500313"/>
            <a:ext cx="692150" cy="10080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2950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211638" y="2806700"/>
            <a:ext cx="73025" cy="460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2952" name="TextBox 2"/>
          <p:cNvSpPr txBox="1">
            <a:spLocks noChangeArrowheads="1"/>
          </p:cNvSpPr>
          <p:nvPr/>
        </p:nvSpPr>
        <p:spPr bwMode="auto">
          <a:xfrm>
            <a:off x="3784600" y="2435225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35375" y="2852738"/>
            <a:ext cx="547688" cy="6937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3974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067175" y="2951163"/>
            <a:ext cx="73025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3976" name="TextBox 2"/>
          <p:cNvSpPr txBox="1">
            <a:spLocks noChangeArrowheads="1"/>
          </p:cNvSpPr>
          <p:nvPr/>
        </p:nvSpPr>
        <p:spPr bwMode="auto">
          <a:xfrm>
            <a:off x="3724275" y="2565400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35375" y="2951163"/>
            <a:ext cx="468313" cy="6223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4998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3995738" y="3022600"/>
            <a:ext cx="71437" cy="460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5000" name="TextBox 2"/>
          <p:cNvSpPr txBox="1">
            <a:spLocks noChangeArrowheads="1"/>
          </p:cNvSpPr>
          <p:nvPr/>
        </p:nvSpPr>
        <p:spPr bwMode="auto">
          <a:xfrm>
            <a:off x="3600450" y="2676525"/>
            <a:ext cx="39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3"/>
            <a:endCxn id="2" idx="5"/>
          </p:cNvCxnSpPr>
          <p:nvPr/>
        </p:nvCxnSpPr>
        <p:spPr>
          <a:xfrm flipV="1">
            <a:off x="3643313" y="3062288"/>
            <a:ext cx="414337" cy="47783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6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6022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86023" name="TextBox 2"/>
          <p:cNvSpPr txBox="1">
            <a:spLocks noChangeArrowheads="1"/>
          </p:cNvSpPr>
          <p:nvPr/>
        </p:nvSpPr>
        <p:spPr bwMode="auto">
          <a:xfrm>
            <a:off x="3482975" y="299085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3" idx="4"/>
            <a:endCxn id="16" idx="7"/>
          </p:cNvCxnSpPr>
          <p:nvPr/>
        </p:nvCxnSpPr>
        <p:spPr>
          <a:xfrm flipV="1">
            <a:off x="3659188" y="3389313"/>
            <a:ext cx="112712" cy="1571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9810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6" name="Oval 15"/>
          <p:cNvSpPr/>
          <p:nvPr/>
        </p:nvSpPr>
        <p:spPr>
          <a:xfrm>
            <a:off x="3708400" y="3382963"/>
            <a:ext cx="74613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92725" y="2201863"/>
            <a:ext cx="29511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The </a:t>
            </a:r>
            <a:r>
              <a:rPr lang="en-NZ" altLang="en-US" sz="1800" b="1"/>
              <a:t>gradient of PQ </a:t>
            </a:r>
            <a:r>
              <a:rPr lang="en-NZ" altLang="en-US" sz="1800"/>
              <a:t>is getting closer and closer to the actual </a:t>
            </a:r>
            <a:r>
              <a:rPr lang="en-NZ" altLang="en-US" sz="1800" b="1"/>
              <a:t>gradient of the tangent at P</a:t>
            </a:r>
            <a:r>
              <a:rPr lang="en-NZ" altLang="en-US" sz="180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We now do this process using </a:t>
            </a:r>
            <a:r>
              <a:rPr lang="en-NZ" altLang="en-US" sz="2400" b="1"/>
              <a:t>ALGEBRA.</a:t>
            </a:r>
          </a:p>
        </p:txBody>
      </p:sp>
      <p:cxnSp>
        <p:nvCxnSpPr>
          <p:cNvPr id="9" name="Straight Connector 8"/>
          <p:cNvCxnSpPr>
            <a:stCxn id="13" idx="0"/>
            <a:endCxn id="16" idx="3"/>
          </p:cNvCxnSpPr>
          <p:nvPr/>
        </p:nvCxnSpPr>
        <p:spPr>
          <a:xfrm flipV="1">
            <a:off x="3659188" y="3422650"/>
            <a:ext cx="60325" cy="777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u="sng"/>
              <a:t>JUSTIFYING BASIC DIFFERENTIATION: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9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100"/>
              <a:t>(Multiply by the power and reduce the power by 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       If 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US" altLang="en-US" sz="3600" b="1" i="1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/>
              <a:t>then </a:t>
            </a:r>
            <a:r>
              <a:rPr lang="en-US" altLang="en-US" sz="3600" b="1" i="1" u="sng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 = 7x</a:t>
            </a:r>
            <a:r>
              <a:rPr lang="en-US" altLang="en-US" sz="3600" b="1" i="1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                          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dx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Right from Year 12, I have had great success with the following  PPT and  students really like it…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fact it usually creates a lot of interest and they leave the room “buzzing” with excitement!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7046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7048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0" name="TextBox 4"/>
          <p:cNvSpPr txBox="1">
            <a:spLocks noChangeArrowheads="1"/>
          </p:cNvSpPr>
          <p:nvPr/>
        </p:nvSpPr>
        <p:spPr bwMode="auto">
          <a:xfrm>
            <a:off x="1187450" y="255588"/>
            <a:ext cx="6840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Suppose the curve’s equation is 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4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7055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87056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95663" y="5300663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8513" y="5300663"/>
            <a:ext cx="110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(3 + h)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(3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00" y="1563688"/>
            <a:ext cx="73025" cy="3736975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25" y="5780088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If x = 3, the distance PR = 3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 = 9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5738" y="5780088"/>
            <a:ext cx="5148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If x = 3 + h, the distance QS = (3 + h)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NOTE:  h is a very small distance such as 0.01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563938" y="3540125"/>
            <a:ext cx="19050" cy="1770063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8070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8072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4" name="TextBox 4"/>
          <p:cNvSpPr txBox="1">
            <a:spLocks noChangeArrowheads="1"/>
          </p:cNvSpPr>
          <p:nvPr/>
        </p:nvSpPr>
        <p:spPr bwMode="auto">
          <a:xfrm>
            <a:off x="4994275" y="179388"/>
            <a:ext cx="1522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8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8079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88080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88081" name="TextBox 19"/>
          <p:cNvSpPr txBox="1">
            <a:spLocks noChangeArrowheads="1"/>
          </p:cNvSpPr>
          <p:nvPr/>
        </p:nvSpPr>
        <p:spPr bwMode="auto">
          <a:xfrm>
            <a:off x="3395663" y="5300663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8082" name="TextBox 20"/>
          <p:cNvSpPr txBox="1">
            <a:spLocks noChangeArrowheads="1"/>
          </p:cNvSpPr>
          <p:nvPr/>
        </p:nvSpPr>
        <p:spPr bwMode="auto">
          <a:xfrm>
            <a:off x="4608513" y="5300663"/>
            <a:ext cx="1147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(3 + h)</a:t>
            </a:r>
          </a:p>
        </p:txBody>
      </p:sp>
      <p:sp>
        <p:nvSpPr>
          <p:cNvPr id="88083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84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(3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(3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- 3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82988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 </a:t>
            </a:r>
          </a:p>
        </p:txBody>
      </p:sp>
      <p:cxnSp>
        <p:nvCxnSpPr>
          <p:cNvPr id="24" name="Straight Connector 23"/>
          <p:cNvCxnSpPr>
            <a:endCxn id="88080" idx="3"/>
          </p:cNvCxnSpPr>
          <p:nvPr/>
        </p:nvCxnSpPr>
        <p:spPr>
          <a:xfrm>
            <a:off x="5219700" y="1563688"/>
            <a:ext cx="0" cy="1881187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1413" y="3629025"/>
            <a:ext cx="1069975" cy="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91313" y="396875"/>
            <a:ext cx="2305050" cy="646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(3 + h)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9  + 6h + h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– 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6h + h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h( 6 + h)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6 + 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And when h reduces to 0 then the gradient is equal to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4213" y="765175"/>
            <a:ext cx="2532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Now we consider the triangle PQT in order to find the gradient of the CHORD PQ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5773738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distance PT = h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95788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distance QT = (3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- 3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9094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89096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8" name="TextBox 4"/>
          <p:cNvSpPr txBox="1">
            <a:spLocks noChangeArrowheads="1"/>
          </p:cNvSpPr>
          <p:nvPr/>
        </p:nvSpPr>
        <p:spPr bwMode="auto">
          <a:xfrm>
            <a:off x="468313" y="255588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Now let us repeat this process to find the gradient at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x = 4</a:t>
            </a: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2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9103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89104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19475" y="5300663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8513" y="5300663"/>
            <a:ext cx="110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(4+ h)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145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4 + h)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00" y="1563688"/>
            <a:ext cx="73025" cy="3736975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5780088"/>
            <a:ext cx="3706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If x = 4,  the distance PR = 4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= 16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30688" y="5780088"/>
            <a:ext cx="430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If x = 4 + h, the distance QS = (4+ h)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492500" y="3500438"/>
            <a:ext cx="49213" cy="179705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0118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0120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2" name="TextBox 4"/>
          <p:cNvSpPr txBox="1">
            <a:spLocks noChangeArrowheads="1"/>
          </p:cNvSpPr>
          <p:nvPr/>
        </p:nvSpPr>
        <p:spPr bwMode="auto">
          <a:xfrm>
            <a:off x="5040313" y="255588"/>
            <a:ext cx="126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6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0127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0128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0129" name="TextBox 19"/>
          <p:cNvSpPr txBox="1">
            <a:spLocks noChangeArrowheads="1"/>
          </p:cNvSpPr>
          <p:nvPr/>
        </p:nvSpPr>
        <p:spPr bwMode="auto">
          <a:xfrm>
            <a:off x="3395663" y="5300663"/>
            <a:ext cx="45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0130" name="TextBox 20"/>
          <p:cNvSpPr txBox="1">
            <a:spLocks noChangeArrowheads="1"/>
          </p:cNvSpPr>
          <p:nvPr/>
        </p:nvSpPr>
        <p:spPr bwMode="auto">
          <a:xfrm>
            <a:off x="4608513" y="5300663"/>
            <a:ext cx="1062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(4 + h)</a:t>
            </a:r>
          </a:p>
        </p:txBody>
      </p:sp>
      <p:sp>
        <p:nvSpPr>
          <p:cNvPr id="90131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32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(4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(4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- 4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82988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 </a:t>
            </a:r>
          </a:p>
        </p:txBody>
      </p:sp>
      <p:cxnSp>
        <p:nvCxnSpPr>
          <p:cNvPr id="24" name="Straight Connector 23"/>
          <p:cNvCxnSpPr>
            <a:endCxn id="90128" idx="3"/>
          </p:cNvCxnSpPr>
          <p:nvPr/>
        </p:nvCxnSpPr>
        <p:spPr>
          <a:xfrm>
            <a:off x="5219700" y="1563688"/>
            <a:ext cx="0" cy="1881187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1413" y="3629025"/>
            <a:ext cx="1069975" cy="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89725" y="325438"/>
            <a:ext cx="2303463" cy="6462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(4 + h)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– 4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16  + 8h + h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– 16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8h + h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h( 8 + h)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8 +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And when h reduces to 0 then the gradient is equal to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5773738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PT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Remember h is very small!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95788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QT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(4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- 4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" y="549275"/>
            <a:ext cx="83518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>
                <a:latin typeface="Times New Roman" pitchFamily="18" charset="0"/>
                <a:cs typeface="Times New Roman" pitchFamily="18" charset="0"/>
              </a:rPr>
              <a:t>Now there is definitely a pattern here!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>
                <a:latin typeface="Times New Roman" pitchFamily="18" charset="0"/>
                <a:cs typeface="Times New Roman" pitchFamily="18" charset="0"/>
              </a:rPr>
              <a:t>Perhaps a better way to see the pattern is to choose a general position “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3600">
                <a:latin typeface="Times New Roman" pitchFamily="18" charset="0"/>
                <a:cs typeface="Times New Roman" pitchFamily="18" charset="0"/>
              </a:rPr>
              <a:t>” instead of specific values like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 = 3 </a:t>
            </a:r>
            <a:r>
              <a:rPr lang="en-NZ" altLang="en-US" sz="36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 = 4</a:t>
            </a:r>
            <a:r>
              <a:rPr lang="en-NZ" altLang="en-US" sz="3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9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2166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2168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0" name="TextBox 4"/>
          <p:cNvSpPr txBox="1">
            <a:spLocks noChangeArrowheads="1"/>
          </p:cNvSpPr>
          <p:nvPr/>
        </p:nvSpPr>
        <p:spPr bwMode="auto">
          <a:xfrm>
            <a:off x="468313" y="255588"/>
            <a:ext cx="8280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Now let us repeat this process to find the gradient at a general position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4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2175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2176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95663" y="5300663"/>
            <a:ext cx="455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0" y="5300663"/>
            <a:ext cx="971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(x+ h)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145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x + h)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00" y="1563688"/>
            <a:ext cx="73025" cy="3736975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275" y="5780088"/>
            <a:ext cx="351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/>
              <a:t>At position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x,</a:t>
            </a:r>
            <a:r>
              <a:rPr lang="en-NZ" altLang="en-US" sz="1800" b="1"/>
              <a:t>  the distance PR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54488" y="5780088"/>
            <a:ext cx="430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Also at 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x+ h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, the distance QS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492500" y="3524250"/>
            <a:ext cx="44450" cy="1776413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3190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3192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4" name="TextBox 4"/>
          <p:cNvSpPr txBox="1">
            <a:spLocks noChangeArrowheads="1"/>
          </p:cNvSpPr>
          <p:nvPr/>
        </p:nvSpPr>
        <p:spPr bwMode="auto">
          <a:xfrm>
            <a:off x="5165725" y="250825"/>
            <a:ext cx="127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8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3199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3200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3201" name="TextBox 19"/>
          <p:cNvSpPr txBox="1">
            <a:spLocks noChangeArrowheads="1"/>
          </p:cNvSpPr>
          <p:nvPr/>
        </p:nvSpPr>
        <p:spPr bwMode="auto">
          <a:xfrm>
            <a:off x="3395663" y="5300663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3202" name="TextBox 20"/>
          <p:cNvSpPr txBox="1">
            <a:spLocks noChangeArrowheads="1"/>
          </p:cNvSpPr>
          <p:nvPr/>
        </p:nvSpPr>
        <p:spPr bwMode="auto">
          <a:xfrm>
            <a:off x="4608513" y="5300663"/>
            <a:ext cx="1116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(x + h)</a:t>
            </a:r>
          </a:p>
        </p:txBody>
      </p:sp>
      <p:sp>
        <p:nvSpPr>
          <p:cNvPr id="93203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4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– 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82988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 </a:t>
            </a:r>
          </a:p>
        </p:txBody>
      </p:sp>
      <p:cxnSp>
        <p:nvCxnSpPr>
          <p:cNvPr id="24" name="Straight Connector 23"/>
          <p:cNvCxnSpPr>
            <a:endCxn id="93200" idx="3"/>
          </p:cNvCxnSpPr>
          <p:nvPr/>
        </p:nvCxnSpPr>
        <p:spPr>
          <a:xfrm>
            <a:off x="5219700" y="1563688"/>
            <a:ext cx="0" cy="1881187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1413" y="3629025"/>
            <a:ext cx="1069975" cy="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759575" y="333375"/>
            <a:ext cx="2305050" cy="6462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 + 2xh + h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 2xh + h</a:t>
            </a:r>
            <a:r>
              <a:rPr lang="en-NZ" altLang="en-US" sz="18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h( 2x + h)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2x +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And when h reduces to 0 then the gradient is equal to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2x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5773738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PT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Remember h is very small!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95788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QT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– 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549275"/>
            <a:ext cx="76327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The main symbol we use for the gradient of a curve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NZ" altLang="en-US" sz="2800" b="1" i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yꞌ</a:t>
            </a:r>
            <a:r>
              <a:rPr lang="en-NZ" altLang="en-US" sz="280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(pronounced “</a:t>
            </a:r>
            <a:r>
              <a:rPr lang="en-NZ" altLang="en-US" sz="2800" b="1" i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y dash</a:t>
            </a:r>
            <a:r>
              <a:rPr lang="en-NZ" altLang="en-US" sz="280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We have just found that the gradient of the curve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NZ" altLang="en-US" sz="36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any point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  is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yꞌ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baseline="30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means that for the curve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28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 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=2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 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=4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  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=6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 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=8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=20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2×(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) = -12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the gradient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yꞌ = 2×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 =1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3"/>
          <p:cNvSpPr txBox="1">
            <a:spLocks noChangeArrowheads="1"/>
          </p:cNvSpPr>
          <p:nvPr/>
        </p:nvSpPr>
        <p:spPr bwMode="auto">
          <a:xfrm>
            <a:off x="395288" y="476250"/>
            <a:ext cx="8208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>
                <a:latin typeface="Times New Roman" pitchFamily="18" charset="0"/>
                <a:cs typeface="Times New Roman" pitchFamily="18" charset="0"/>
              </a:rPr>
              <a:t>We found a simple pattern for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>
                <a:latin typeface="Times New Roman" pitchFamily="18" charset="0"/>
                <a:cs typeface="Times New Roman" pitchFamily="18" charset="0"/>
              </a:rPr>
              <a:t>but there is also a pattern for any power of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631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7848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We can use the same basic diagram and theory to find the gradients of curves such as: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          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y =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        y =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4213" y="3068638"/>
            <a:ext cx="172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7875" y="3068638"/>
            <a:ext cx="172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84888" y="3068638"/>
            <a:ext cx="172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47813" y="2157413"/>
            <a:ext cx="0" cy="1824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67175" y="2057400"/>
            <a:ext cx="0" cy="1824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958013" y="2057400"/>
            <a:ext cx="0" cy="1824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65163" y="2259013"/>
            <a:ext cx="1828800" cy="830262"/>
          </a:xfrm>
          <a:custGeom>
            <a:avLst/>
            <a:gdLst>
              <a:gd name="connsiteX0" fmla="*/ 0 w 1828800"/>
              <a:gd name="connsiteY0" fmla="*/ 55418 h 831432"/>
              <a:gd name="connsiteX1" fmla="*/ 900546 w 1828800"/>
              <a:gd name="connsiteY1" fmla="*/ 831273 h 831432"/>
              <a:gd name="connsiteX2" fmla="*/ 1828800 w 1828800"/>
              <a:gd name="connsiteY2" fmla="*/ 0 h 83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831432">
                <a:moveTo>
                  <a:pt x="0" y="55418"/>
                </a:moveTo>
                <a:cubicBezTo>
                  <a:pt x="297873" y="447963"/>
                  <a:pt x="595746" y="840509"/>
                  <a:pt x="900546" y="831273"/>
                </a:cubicBezTo>
                <a:cubicBezTo>
                  <a:pt x="1205346" y="822037"/>
                  <a:pt x="1517073" y="411018"/>
                  <a:pt x="1828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0" name="Freeform 19"/>
          <p:cNvSpPr/>
          <p:nvPr/>
        </p:nvSpPr>
        <p:spPr>
          <a:xfrm rot="21115181">
            <a:off x="2795588" y="2290763"/>
            <a:ext cx="2354262" cy="1524000"/>
          </a:xfrm>
          <a:custGeom>
            <a:avLst/>
            <a:gdLst>
              <a:gd name="connsiteX0" fmla="*/ 2355273 w 2355273"/>
              <a:gd name="connsiteY0" fmla="*/ 0 h 1524000"/>
              <a:gd name="connsiteX1" fmla="*/ 1607127 w 2355273"/>
              <a:gd name="connsiteY1" fmla="*/ 720436 h 1524000"/>
              <a:gd name="connsiteX2" fmla="*/ 803564 w 2355273"/>
              <a:gd name="connsiteY2" fmla="*/ 858982 h 1524000"/>
              <a:gd name="connsiteX3" fmla="*/ 0 w 2355273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3" h="1524000">
                <a:moveTo>
                  <a:pt x="2355273" y="0"/>
                </a:moveTo>
                <a:cubicBezTo>
                  <a:pt x="2110509" y="288636"/>
                  <a:pt x="1865745" y="577272"/>
                  <a:pt x="1607127" y="720436"/>
                </a:cubicBezTo>
                <a:cubicBezTo>
                  <a:pt x="1348509" y="863600"/>
                  <a:pt x="1071418" y="725055"/>
                  <a:pt x="803564" y="858982"/>
                </a:cubicBezTo>
                <a:cubicBezTo>
                  <a:pt x="535710" y="992909"/>
                  <a:pt x="267855" y="1258454"/>
                  <a:pt x="0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2" name="Freeform 21"/>
          <p:cNvSpPr/>
          <p:nvPr/>
        </p:nvSpPr>
        <p:spPr>
          <a:xfrm>
            <a:off x="6310313" y="1989138"/>
            <a:ext cx="1357312" cy="1082675"/>
          </a:xfrm>
          <a:custGeom>
            <a:avLst/>
            <a:gdLst>
              <a:gd name="connsiteX0" fmla="*/ 0 w 1357745"/>
              <a:gd name="connsiteY0" fmla="*/ 0 h 1083148"/>
              <a:gd name="connsiteX1" fmla="*/ 277091 w 1357745"/>
              <a:gd name="connsiteY1" fmla="*/ 928255 h 1083148"/>
              <a:gd name="connsiteX2" fmla="*/ 734291 w 1357745"/>
              <a:gd name="connsiteY2" fmla="*/ 1080655 h 1083148"/>
              <a:gd name="connsiteX3" fmla="*/ 1122218 w 1357745"/>
              <a:gd name="connsiteY3" fmla="*/ 914400 h 1083148"/>
              <a:gd name="connsiteX4" fmla="*/ 1357745 w 1357745"/>
              <a:gd name="connsiteY4" fmla="*/ 55419 h 108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745" h="1083148">
                <a:moveTo>
                  <a:pt x="0" y="0"/>
                </a:moveTo>
                <a:cubicBezTo>
                  <a:pt x="77354" y="374073"/>
                  <a:pt x="154709" y="748146"/>
                  <a:pt x="277091" y="928255"/>
                </a:cubicBezTo>
                <a:cubicBezTo>
                  <a:pt x="399473" y="1108364"/>
                  <a:pt x="593437" y="1082964"/>
                  <a:pt x="734291" y="1080655"/>
                </a:cubicBezTo>
                <a:cubicBezTo>
                  <a:pt x="875145" y="1078346"/>
                  <a:pt x="1018309" y="1085273"/>
                  <a:pt x="1122218" y="914400"/>
                </a:cubicBezTo>
                <a:cubicBezTo>
                  <a:pt x="1226127" y="743527"/>
                  <a:pt x="1291936" y="399473"/>
                  <a:pt x="1357745" y="554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63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9375"/>
            <a:ext cx="91440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 u="sng"/>
              <a:t> </a:t>
            </a:r>
            <a:r>
              <a:rPr lang="en-AU" altLang="en-US" b="1" u="sng">
                <a:latin typeface="Times New Roman" pitchFamily="18" charset="0"/>
                <a:cs typeface="Times New Roman" pitchFamily="18" charset="0"/>
              </a:rPr>
              <a:t>A SHORT INTRODUCTION TO CALCULUS.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>
                <a:latin typeface="Times New Roman" pitchFamily="18" charset="0"/>
                <a:cs typeface="Times New Roman" pitchFamily="18" charset="0"/>
              </a:rPr>
              <a:t>1. The ideas of Calculus were discovered at the same time by NEWTON in England and LEIBNITZ in Germany in the 17</a:t>
            </a:r>
            <a:r>
              <a:rPr lang="en-AU" altLang="en-US" sz="24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AU" altLang="en-US" sz="2400">
                <a:latin typeface="Times New Roman" pitchFamily="18" charset="0"/>
                <a:cs typeface="Times New Roman" pitchFamily="18" charset="0"/>
              </a:rPr>
              <a:t> century. There was a lot of ill feeling between them because each one wanted to take the credit for discovering Calculus.</a:t>
            </a: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>
                <a:latin typeface="Times New Roman" pitchFamily="18" charset="0"/>
                <a:cs typeface="Times New Roman" pitchFamily="18" charset="0"/>
              </a:rPr>
              <a:t>2. Newton had a particular interest in the orbits of planets and gravity. He “invented”  calculus to help him study such topics.                                                                         </a:t>
            </a: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>
                <a:latin typeface="Times New Roman" pitchFamily="18" charset="0"/>
                <a:cs typeface="Times New Roman" pitchFamily="18" charset="0"/>
              </a:rPr>
              <a:t>    His theory was used extensively in putting the first men on the moon and his equations of motion clearly describe the paths of objects thrown through the air.</a:t>
            </a: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>
                <a:latin typeface="Times New Roman" pitchFamily="18" charset="0"/>
                <a:cs typeface="Times New Roman" pitchFamily="18" charset="0"/>
              </a:rPr>
              <a:t>  Calculus can be applied to many subjects: finding equations to model the growth of animals, plants or bacteria; finding maximum profits in economics; finding the least amount of material to make boxes and cylinders; all sorts of velocity and acceleration problems.</a:t>
            </a: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  <p:extLst>
      <p:ext uri="{BB962C8B-B14F-4D97-AF65-F5344CB8AC3E}">
        <p14:creationId xmlns:p14="http://schemas.microsoft.com/office/powerpoint/2010/main" val="10864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7286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7288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0" name="TextBox 4"/>
          <p:cNvSpPr txBox="1">
            <a:spLocks noChangeArrowheads="1"/>
          </p:cNvSpPr>
          <p:nvPr/>
        </p:nvSpPr>
        <p:spPr bwMode="auto">
          <a:xfrm>
            <a:off x="468313" y="255588"/>
            <a:ext cx="8280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Now let us repeat this process to find the gradient of the graph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at a general position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94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7295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7296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30588" y="5403850"/>
            <a:ext cx="455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8513" y="5381625"/>
            <a:ext cx="755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x+ h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145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00" y="1563688"/>
            <a:ext cx="73025" cy="3736975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275" y="5780088"/>
            <a:ext cx="371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/>
              <a:t>At position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NZ" altLang="en-US" sz="1800" b="1"/>
              <a:t>  the distance PR =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1800" b="1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54488" y="5780088"/>
            <a:ext cx="430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Also at 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x+ h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, the distance QS =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(x+ h)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492500" y="3524250"/>
            <a:ext cx="44450" cy="1776413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8310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98312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4" name="TextBox 4"/>
          <p:cNvSpPr txBox="1">
            <a:spLocks noChangeArrowheads="1"/>
          </p:cNvSpPr>
          <p:nvPr/>
        </p:nvSpPr>
        <p:spPr bwMode="auto">
          <a:xfrm>
            <a:off x="1524000" y="565150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18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8319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98320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98321" name="TextBox 19"/>
          <p:cNvSpPr txBox="1">
            <a:spLocks noChangeArrowheads="1"/>
          </p:cNvSpPr>
          <p:nvPr/>
        </p:nvSpPr>
        <p:spPr bwMode="auto">
          <a:xfrm>
            <a:off x="3395663" y="5403850"/>
            <a:ext cx="45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8322" name="TextBox 20"/>
          <p:cNvSpPr txBox="1">
            <a:spLocks noChangeArrowheads="1"/>
          </p:cNvSpPr>
          <p:nvPr/>
        </p:nvSpPr>
        <p:spPr bwMode="auto">
          <a:xfrm>
            <a:off x="4608513" y="5381625"/>
            <a:ext cx="1116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 + h</a:t>
            </a:r>
          </a:p>
        </p:txBody>
      </p:sp>
      <p:sp>
        <p:nvSpPr>
          <p:cNvPr id="98323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4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82988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 </a:t>
            </a:r>
          </a:p>
        </p:txBody>
      </p:sp>
      <p:cxnSp>
        <p:nvCxnSpPr>
          <p:cNvPr id="24" name="Straight Connector 23"/>
          <p:cNvCxnSpPr>
            <a:endCxn id="98320" idx="3"/>
          </p:cNvCxnSpPr>
          <p:nvPr/>
        </p:nvCxnSpPr>
        <p:spPr>
          <a:xfrm>
            <a:off x="5219700" y="1563688"/>
            <a:ext cx="0" cy="1881187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1413" y="3629025"/>
            <a:ext cx="1069975" cy="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43663" y="2779713"/>
            <a:ext cx="2305050" cy="3108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2000" b="1" i="1" u="sng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20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000" b="1" i="1" u="sng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2000" b="1" i="1" u="sng" baseline="3000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We need more room to work this out.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5773738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PT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Remember h is very small!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95788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QT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60350"/>
            <a:ext cx="80645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+ 3xh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  –   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+ 3xh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 </a:t>
            </a:r>
            <a:endParaRPr lang="en-NZ" altLang="en-US" sz="2400" b="1" i="1" u="sng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h(3x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+ 3xh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)  </a:t>
            </a:r>
            <a:endParaRPr lang="en-NZ" altLang="en-US" sz="2400" b="1" i="1" u="sng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+ 3xh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when h reduces to zero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8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3"/>
          <p:cNvSpPr txBox="1">
            <a:spLocks noChangeArrowheads="1"/>
          </p:cNvSpPr>
          <p:nvPr/>
        </p:nvSpPr>
        <p:spPr bwMode="auto">
          <a:xfrm>
            <a:off x="755650" y="620713"/>
            <a:ext cx="7200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000">
                <a:latin typeface="Times New Roman" pitchFamily="18" charset="0"/>
                <a:cs typeface="Times New Roman" pitchFamily="18" charset="0"/>
              </a:rPr>
              <a:t>We will repeat this process for the curve </a:t>
            </a:r>
            <a:r>
              <a:rPr lang="en-NZ" altLang="en-US" sz="40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40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4000">
                <a:latin typeface="Times New Roman" pitchFamily="18" charset="0"/>
                <a:cs typeface="Times New Roman" pitchFamily="18" charset="0"/>
              </a:rPr>
              <a:t>then the pattern will be </a:t>
            </a:r>
            <a:r>
              <a:rPr lang="en-NZ" altLang="en-US" sz="4000" u="sng">
                <a:latin typeface="Times New Roman" pitchFamily="18" charset="0"/>
                <a:cs typeface="Times New Roman" pitchFamily="18" charset="0"/>
              </a:rPr>
              <a:t>obvious</a:t>
            </a:r>
            <a:r>
              <a:rPr lang="en-NZ" altLang="en-US" sz="4000">
                <a:latin typeface="Times New Roman" pitchFamily="18" charset="0"/>
                <a:cs typeface="Times New Roman" pitchFamily="18" charset="0"/>
              </a:rPr>
              <a:t> to everybody!</a:t>
            </a:r>
          </a:p>
        </p:txBody>
      </p:sp>
    </p:spTree>
    <p:extLst>
      <p:ext uri="{BB962C8B-B14F-4D97-AF65-F5344CB8AC3E}">
        <p14:creationId xmlns:p14="http://schemas.microsoft.com/office/powerpoint/2010/main" val="30960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01382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01384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6" name="TextBox 4"/>
          <p:cNvSpPr txBox="1">
            <a:spLocks noChangeArrowheads="1"/>
          </p:cNvSpPr>
          <p:nvPr/>
        </p:nvSpPr>
        <p:spPr bwMode="auto">
          <a:xfrm>
            <a:off x="468313" y="255588"/>
            <a:ext cx="8280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Now let us find the gradient of the graph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at a general position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0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01391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1392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30588" y="5403850"/>
            <a:ext cx="455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8513" y="5381625"/>
            <a:ext cx="755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>
                <a:latin typeface="Times New Roman" pitchFamily="18" charset="0"/>
                <a:cs typeface="Times New Roman" pitchFamily="18" charset="0"/>
              </a:rPr>
              <a:t>x+ h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145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20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00" y="1563688"/>
            <a:ext cx="73025" cy="3736975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8275" y="5780088"/>
            <a:ext cx="371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/>
              <a:t>At position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NZ" altLang="en-US" sz="1800" b="1"/>
              <a:t>  the distance PR =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1800" b="1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54488" y="5780088"/>
            <a:ext cx="430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Also at 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x+ h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, the distance QS =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(x+ h)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492500" y="3524250"/>
            <a:ext cx="44450" cy="1776413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6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02406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02408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0" name="TextBox 4"/>
          <p:cNvSpPr txBox="1">
            <a:spLocks noChangeArrowheads="1"/>
          </p:cNvSpPr>
          <p:nvPr/>
        </p:nvSpPr>
        <p:spPr bwMode="auto">
          <a:xfrm>
            <a:off x="1524000" y="565150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4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02415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2416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2417" name="TextBox 19"/>
          <p:cNvSpPr txBox="1">
            <a:spLocks noChangeArrowheads="1"/>
          </p:cNvSpPr>
          <p:nvPr/>
        </p:nvSpPr>
        <p:spPr bwMode="auto">
          <a:xfrm>
            <a:off x="3395663" y="5403850"/>
            <a:ext cx="45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2418" name="TextBox 20"/>
          <p:cNvSpPr txBox="1">
            <a:spLocks noChangeArrowheads="1"/>
          </p:cNvSpPr>
          <p:nvPr/>
        </p:nvSpPr>
        <p:spPr bwMode="auto">
          <a:xfrm>
            <a:off x="4608513" y="5381625"/>
            <a:ext cx="1116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 + h</a:t>
            </a:r>
          </a:p>
        </p:txBody>
      </p:sp>
      <p:sp>
        <p:nvSpPr>
          <p:cNvPr id="102419" name="TextBox 21"/>
          <p:cNvSpPr txBox="1">
            <a:spLocks noChangeArrowheads="1"/>
          </p:cNvSpPr>
          <p:nvPr/>
        </p:nvSpPr>
        <p:spPr bwMode="auto">
          <a:xfrm>
            <a:off x="2987675" y="422116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0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95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82988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 </a:t>
            </a:r>
          </a:p>
        </p:txBody>
      </p:sp>
      <p:cxnSp>
        <p:nvCxnSpPr>
          <p:cNvPr id="24" name="Straight Connector 23"/>
          <p:cNvCxnSpPr>
            <a:endCxn id="102416" idx="3"/>
          </p:cNvCxnSpPr>
          <p:nvPr/>
        </p:nvCxnSpPr>
        <p:spPr>
          <a:xfrm>
            <a:off x="5219700" y="1563688"/>
            <a:ext cx="0" cy="1881187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1413" y="3629025"/>
            <a:ext cx="1069975" cy="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43663" y="2779713"/>
            <a:ext cx="2305050" cy="3108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2000" b="1" i="1" u="sng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2000" b="1" i="1" u="sng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000" b="1" i="1" u="sng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2000" b="1" i="1" u="sng" baseline="30000"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We need more room to work this out.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5773738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PT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Remember h is very small!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95788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QT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60350"/>
            <a:ext cx="80645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(x + h)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+ 6x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 4xh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 + 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–   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+ 6x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 4xh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 + 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</a:t>
            </a:r>
            <a:endParaRPr lang="en-NZ" altLang="en-US" sz="2400" b="1" i="1" u="sng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h(4x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+ 6x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+ 4xh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)  </a:t>
            </a:r>
            <a:endParaRPr lang="en-NZ" altLang="en-US" sz="2400" b="1" i="1" u="sng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4x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+ 6x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+ 4xh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4x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when h reduces to zero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6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CONCLUSION!</a:t>
            </a:r>
            <a:endParaRPr lang="en-NZ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1484313"/>
            <a:ext cx="80645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If y = 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the gradient is yꞌ = 2x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If y = 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the gradient is yꞌ = 3x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If y = 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the gradient is yꞌ = 4x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If y = 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the gradient is yꞌ = 5x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If y = 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the gradient is yꞌ = 6x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5</a:t>
            </a: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000" b="1" i="1">
                <a:latin typeface="Times New Roman" pitchFamily="18" charset="0"/>
                <a:cs typeface="Times New Roman" pitchFamily="18" charset="0"/>
              </a:rPr>
              <a:t>If y = x</a:t>
            </a:r>
            <a:r>
              <a:rPr lang="en-NZ" altLang="en-US" sz="4000" b="1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NZ" altLang="en-US" sz="4000" b="1" i="1">
                <a:latin typeface="Times New Roman" pitchFamily="18" charset="0"/>
                <a:cs typeface="Times New Roman" pitchFamily="18" charset="0"/>
              </a:rPr>
              <a:t> the gradient is yꞌ = n×x</a:t>
            </a:r>
            <a:r>
              <a:rPr lang="en-NZ" altLang="en-US" sz="4000" b="1" i="1" baseline="30000">
                <a:latin typeface="Times New Roman" pitchFamily="18" charset="0"/>
                <a:cs typeface="Times New Roman" pitchFamily="18" charset="0"/>
              </a:rPr>
              <a:t>(n – 1)</a:t>
            </a:r>
            <a:endParaRPr lang="en-NZ" altLang="en-US" sz="40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  <p:extLst>
      <p:ext uri="{BB962C8B-B14F-4D97-AF65-F5344CB8AC3E}">
        <p14:creationId xmlns:p14="http://schemas.microsoft.com/office/powerpoint/2010/main" val="29825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33375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We could repeat the theory to be absolutely sure, but I think we can easily accept the following: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If y = 5x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then yꞌ = 2×5x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10x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If y = 7x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then yꞌ = 21x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If y = 3x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then yꞌ = 15x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If y = 2x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then yꞌ = 14x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6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Generally if y = ax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 then yꞌ = nax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(n – 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 Note: It is a good idea to think of this in words: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“Multiply by the power and reduce the power by 1”.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5693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SPECIAL NOTES: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The equation y = 3x represents a line graph and we already know that its gradient is 3 so we could write   yꞌ = 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Interestingly this also fits the pattern: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We “could” say   y = 3x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so  yꞌ = 1×3 ×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=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Similarly, the equation  y = 4 represents a horizontal line and we already know that its gradient is zero.</a:t>
            </a:r>
          </a:p>
        </p:txBody>
      </p:sp>
    </p:spTree>
    <p:extLst>
      <p:ext uri="{BB962C8B-B14F-4D97-AF65-F5344CB8AC3E}">
        <p14:creationId xmlns:p14="http://schemas.microsoft.com/office/powerpoint/2010/main" val="35046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539750" y="692150"/>
            <a:ext cx="78486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/>
              <a:t> </a:t>
            </a:r>
            <a:r>
              <a:rPr lang="en-AU" altLang="en-US" sz="3600">
                <a:latin typeface="Times New Roman" pitchFamily="18" charset="0"/>
                <a:cs typeface="Times New Roman" pitchFamily="18" charset="0"/>
              </a:rPr>
              <a:t>The very basic idea of calculus is how to find the changing steepness of curves.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latin typeface="Times New Roman" pitchFamily="18" charset="0"/>
                <a:cs typeface="Times New Roman" pitchFamily="18" charset="0"/>
              </a:rPr>
              <a:t>So far we have only dealt with the gradients of lines.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latin typeface="Times New Roman" pitchFamily="18" charset="0"/>
                <a:cs typeface="Times New Roman" pitchFamily="18" charset="0"/>
              </a:rPr>
              <a:t>                                     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latin typeface="Times New Roman" pitchFamily="18" charset="0"/>
                <a:cs typeface="Times New Roman" pitchFamily="18" charset="0"/>
              </a:rPr>
              <a:t>                                      3        Gradient of AB =  </a:t>
            </a:r>
            <a:r>
              <a:rPr lang="en-AU" altLang="en-US" sz="2800" u="sng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latin typeface="Times New Roman" pitchFamily="18" charset="0"/>
                <a:cs typeface="Times New Roman" pitchFamily="18" charset="0"/>
              </a:rPr>
              <a:t>.                 4</a:t>
            </a:r>
            <a:endParaRPr lang="en-NZ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550" y="31416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1" name="Rectangle 10"/>
          <p:cNvSpPr/>
          <p:nvPr/>
        </p:nvSpPr>
        <p:spPr>
          <a:xfrm>
            <a:off x="1631950" y="31416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2279650" y="3141663"/>
            <a:ext cx="64928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3" name="Rectangle 12"/>
          <p:cNvSpPr/>
          <p:nvPr/>
        </p:nvSpPr>
        <p:spPr>
          <a:xfrm>
            <a:off x="2928938" y="31416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984250" y="37893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1631950" y="37893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6" name="Rectangle 15"/>
          <p:cNvSpPr/>
          <p:nvPr/>
        </p:nvSpPr>
        <p:spPr>
          <a:xfrm>
            <a:off x="2268538" y="37893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7" name="Rectangle 16"/>
          <p:cNvSpPr/>
          <p:nvPr/>
        </p:nvSpPr>
        <p:spPr>
          <a:xfrm>
            <a:off x="2916238" y="37893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8" name="Rectangle 17"/>
          <p:cNvSpPr/>
          <p:nvPr/>
        </p:nvSpPr>
        <p:spPr>
          <a:xfrm>
            <a:off x="984250" y="44370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9" name="Rectangle 18"/>
          <p:cNvSpPr/>
          <p:nvPr/>
        </p:nvSpPr>
        <p:spPr>
          <a:xfrm>
            <a:off x="1619250" y="4437063"/>
            <a:ext cx="64928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0" name="Rectangle 19"/>
          <p:cNvSpPr/>
          <p:nvPr/>
        </p:nvSpPr>
        <p:spPr>
          <a:xfrm>
            <a:off x="2279650" y="4437063"/>
            <a:ext cx="64928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21" name="Rectangle 20"/>
          <p:cNvSpPr/>
          <p:nvPr/>
        </p:nvSpPr>
        <p:spPr>
          <a:xfrm>
            <a:off x="2928938" y="44370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984250" y="3141663"/>
            <a:ext cx="2592388" cy="1943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1550" y="5300663"/>
            <a:ext cx="260508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4300" y="3141663"/>
            <a:ext cx="0" cy="194310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549275"/>
            <a:ext cx="8497887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The process of finding the gradient is called </a:t>
            </a:r>
            <a:r>
              <a:rPr lang="en-NZ" altLang="en-US" sz="2400" u="sng">
                <a:latin typeface="Times New Roman" pitchFamily="18" charset="0"/>
                <a:cs typeface="Times New Roman" pitchFamily="18" charset="0"/>
              </a:rPr>
              <a:t>DIFFERENTIATION.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When we have an equation with several terms such as: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y = 3x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+ 6x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+ 2x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+ 5x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+ 7x + 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9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…it is a good idea to treat each term as a separate bit and we just apply the general rule to each term in turn.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If 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 3x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+  6x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+ 2x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+ 5x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+ 7x + 9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then yꞌ = 15x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+ 24x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+ 6x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+ 10x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+ 7  +  0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71775" y="43656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24300" y="43656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3800" y="43656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1863" y="43656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75463" y="43656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67625" y="4365625"/>
            <a:ext cx="0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549275"/>
            <a:ext cx="8137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Usually we would just write the following: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Question.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 Differentiate the function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– 5x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+  3x + 2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Answer:        yꞌ = 3x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– 10x + 3   </a:t>
            </a:r>
          </a:p>
        </p:txBody>
      </p:sp>
    </p:spTree>
    <p:extLst>
      <p:ext uri="{BB962C8B-B14F-4D97-AF65-F5344CB8AC3E}">
        <p14:creationId xmlns:p14="http://schemas.microsoft.com/office/powerpoint/2010/main" val="5080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836613"/>
            <a:ext cx="77041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In Year 13 we learn to differentiate many new functions which are not just powers of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, such as: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 = 2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 = log(x)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 = sin(x)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 = cos(x)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y = tan(x)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and other new functions.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Because of this, we go through the same process in a general form. </a:t>
            </a:r>
          </a:p>
        </p:txBody>
      </p:sp>
    </p:spTree>
    <p:extLst>
      <p:ext uri="{BB962C8B-B14F-4D97-AF65-F5344CB8AC3E}">
        <p14:creationId xmlns:p14="http://schemas.microsoft.com/office/powerpoint/2010/main" val="3729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10598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Oval 1"/>
          <p:cNvSpPr/>
          <p:nvPr/>
        </p:nvSpPr>
        <p:spPr>
          <a:xfrm>
            <a:off x="4716463" y="1557338"/>
            <a:ext cx="71437" cy="44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110600" name="TextBox 2"/>
          <p:cNvSpPr txBox="1">
            <a:spLocks noChangeArrowheads="1"/>
          </p:cNvSpPr>
          <p:nvPr/>
        </p:nvSpPr>
        <p:spPr bwMode="auto">
          <a:xfrm>
            <a:off x="4211638" y="13414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Q</a:t>
            </a:r>
          </a:p>
        </p:txBody>
      </p:sp>
      <p:cxnSp>
        <p:nvCxnSpPr>
          <p:cNvPr id="8" name="Straight Connector 7"/>
          <p:cNvCxnSpPr>
            <a:stCxn id="11" idx="7"/>
            <a:endCxn id="2" idx="1"/>
          </p:cNvCxnSpPr>
          <p:nvPr/>
        </p:nvCxnSpPr>
        <p:spPr>
          <a:xfrm flipV="1">
            <a:off x="3675063" y="1563688"/>
            <a:ext cx="1050925" cy="1944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2" name="TextBox 4"/>
          <p:cNvSpPr txBox="1">
            <a:spLocks noChangeArrowheads="1"/>
          </p:cNvSpPr>
          <p:nvPr/>
        </p:nvSpPr>
        <p:spPr bwMode="auto">
          <a:xfrm>
            <a:off x="588963" y="115888"/>
            <a:ext cx="8159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which stands for </a:t>
            </a:r>
            <a:r>
              <a:rPr lang="en-NZ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ANY expression using “x” </a:t>
            </a:r>
          </a:p>
        </p:txBody>
      </p:sp>
      <p:cxnSp>
        <p:nvCxnSpPr>
          <p:cNvPr id="10" name="Straight Connector 9"/>
          <p:cNvCxnSpPr>
            <a:stCxn id="11" idx="7"/>
          </p:cNvCxnSpPr>
          <p:nvPr/>
        </p:nvCxnSpPr>
        <p:spPr>
          <a:xfrm flipH="1">
            <a:off x="3635375" y="3508375"/>
            <a:ext cx="39688" cy="180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6"/>
          </p:cNvCxnSpPr>
          <p:nvPr/>
        </p:nvCxnSpPr>
        <p:spPr>
          <a:xfrm>
            <a:off x="4787900" y="1579563"/>
            <a:ext cx="0" cy="37306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7"/>
          </p:cNvCxnSpPr>
          <p:nvPr/>
        </p:nvCxnSpPr>
        <p:spPr>
          <a:xfrm flipV="1">
            <a:off x="3675063" y="3500438"/>
            <a:ext cx="1112837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6" name="TextBox 16"/>
          <p:cNvSpPr txBox="1">
            <a:spLocks noChangeArrowheads="1"/>
          </p:cNvSpPr>
          <p:nvPr/>
        </p:nvSpPr>
        <p:spPr bwMode="auto">
          <a:xfrm>
            <a:off x="3216275" y="4941888"/>
            <a:ext cx="35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10607" name="TextBox 17"/>
          <p:cNvSpPr txBox="1">
            <a:spLocks noChangeArrowheads="1"/>
          </p:cNvSpPr>
          <p:nvPr/>
        </p:nvSpPr>
        <p:spPr bwMode="auto">
          <a:xfrm>
            <a:off x="485933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0608" name="TextBox 18"/>
          <p:cNvSpPr txBox="1">
            <a:spLocks noChangeArrowheads="1"/>
          </p:cNvSpPr>
          <p:nvPr/>
        </p:nvSpPr>
        <p:spPr bwMode="auto">
          <a:xfrm>
            <a:off x="4859338" y="326072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10609" name="TextBox 19"/>
          <p:cNvSpPr txBox="1">
            <a:spLocks noChangeArrowheads="1"/>
          </p:cNvSpPr>
          <p:nvPr/>
        </p:nvSpPr>
        <p:spPr bwMode="auto">
          <a:xfrm>
            <a:off x="3395663" y="5403850"/>
            <a:ext cx="455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0610" name="TextBox 20"/>
          <p:cNvSpPr txBox="1">
            <a:spLocks noChangeArrowheads="1"/>
          </p:cNvSpPr>
          <p:nvPr/>
        </p:nvSpPr>
        <p:spPr bwMode="auto">
          <a:xfrm>
            <a:off x="4608513" y="5381625"/>
            <a:ext cx="1116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 + h</a:t>
            </a:r>
          </a:p>
        </p:txBody>
      </p:sp>
      <p:sp>
        <p:nvSpPr>
          <p:cNvPr id="110611" name="TextBox 21"/>
          <p:cNvSpPr txBox="1">
            <a:spLocks noChangeArrowheads="1"/>
          </p:cNvSpPr>
          <p:nvPr/>
        </p:nvSpPr>
        <p:spPr bwMode="auto">
          <a:xfrm>
            <a:off x="2916238" y="4221163"/>
            <a:ext cx="65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110612" name="TextBox 22"/>
          <p:cNvSpPr txBox="1">
            <a:spLocks noChangeArrowheads="1"/>
          </p:cNvSpPr>
          <p:nvPr/>
        </p:nvSpPr>
        <p:spPr bwMode="auto">
          <a:xfrm>
            <a:off x="4986338" y="3860800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f(x + h)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2276475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f(x + h) – f(x)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82988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 </a:t>
            </a:r>
          </a:p>
        </p:txBody>
      </p:sp>
      <p:cxnSp>
        <p:nvCxnSpPr>
          <p:cNvPr id="24" name="Straight Connector 23"/>
          <p:cNvCxnSpPr>
            <a:endCxn id="110608" idx="3"/>
          </p:cNvCxnSpPr>
          <p:nvPr/>
        </p:nvCxnSpPr>
        <p:spPr>
          <a:xfrm>
            <a:off x="5219700" y="1563688"/>
            <a:ext cx="0" cy="1881187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1413" y="3629025"/>
            <a:ext cx="1069975" cy="0"/>
          </a:xfrm>
          <a:prstGeom prst="line">
            <a:avLst/>
          </a:prstGeom>
          <a:ln w="28575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43663" y="2779713"/>
            <a:ext cx="2305050" cy="283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The gradient of PQ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=         </a:t>
            </a:r>
            <a:r>
              <a:rPr lang="en-NZ" altLang="en-US" sz="1800" b="1" i="1" u="sng">
                <a:latin typeface="Times New Roman" pitchFamily="18" charset="0"/>
                <a:cs typeface="Times New Roman" pitchFamily="18" charset="0"/>
              </a:rPr>
              <a:t>QT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           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=    f</a:t>
            </a:r>
            <a:r>
              <a:rPr lang="en-NZ" altLang="en-US" sz="2000" b="1" i="1" u="sng">
                <a:latin typeface="Times New Roman" pitchFamily="18" charset="0"/>
                <a:cs typeface="Times New Roman" pitchFamily="18" charset="0"/>
              </a:rPr>
              <a:t>(x + h) – f(x)</a:t>
            </a:r>
            <a:r>
              <a:rPr lang="en-NZ" altLang="en-US" sz="2000" b="1" i="1" u="sng" baseline="30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baseline="300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NZ" altLang="en-US" sz="20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baseline="300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577373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PT = 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7675" y="5957888"/>
            <a:ext cx="331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The distance QT = </a:t>
            </a:r>
            <a:r>
              <a:rPr lang="en-NZ" altLang="en-US" sz="18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NZ" altLang="en-US" sz="1800" b="1" i="1">
                <a:latin typeface="Times New Roman" pitchFamily="18" charset="0"/>
                <a:cs typeface="Times New Roman" pitchFamily="18" charset="0"/>
              </a:rPr>
              <a:t>(x + h) – f(x)</a:t>
            </a:r>
          </a:p>
        </p:txBody>
      </p:sp>
    </p:spTree>
    <p:extLst>
      <p:ext uri="{BB962C8B-B14F-4D97-AF65-F5344CB8AC3E}">
        <p14:creationId xmlns:p14="http://schemas.microsoft.com/office/powerpoint/2010/main" val="29602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250825" y="476250"/>
            <a:ext cx="8642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u="sng">
                <a:latin typeface="Times New Roman" pitchFamily="18" charset="0"/>
                <a:cs typeface="Times New Roman" pitchFamily="18" charset="0"/>
              </a:rPr>
              <a:t>  Differentiating EXPONENTIAL FUNCTIONS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700213"/>
            <a:ext cx="8642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/>
              <a:t>In Year 13,  I am very keen on making a proper job of this and recently I have made two very useful AUTOGRAPH demonstrations.</a:t>
            </a:r>
          </a:p>
        </p:txBody>
      </p:sp>
    </p:spTree>
    <p:extLst>
      <p:ext uri="{BB962C8B-B14F-4D97-AF65-F5344CB8AC3E}">
        <p14:creationId xmlns:p14="http://schemas.microsoft.com/office/powerpoint/2010/main" val="33490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63" y="20638"/>
            <a:ext cx="86423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>
                <a:latin typeface="Times New Roman" pitchFamily="18" charset="0"/>
                <a:cs typeface="Times New Roman" pitchFamily="18" charset="0"/>
              </a:rPr>
              <a:t>Consider =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f(x) = 2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y</a:t>
            </a:r>
            <a:r>
              <a:rPr lang="en-NZ" alt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= lim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f(x+h) – f(x)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h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= lim    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 + h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–  2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0        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h 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= lim     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× 2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 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   h       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=  lim   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(  </a:t>
            </a:r>
            <a:r>
              <a:rPr lang="es-ES_tradnl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b="1" i="1" u="sng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)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 0               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	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	  So if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 = 2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	  then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 =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NZ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0.69</a:t>
            </a:r>
            <a:endParaRPr lang="en-NZ" alt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5262563" y="4365625"/>
            <a:ext cx="3600450" cy="15684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If h is very small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eg  0.001 then 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u="sng">
                <a:solidFill>
                  <a:srgbClr val="002060"/>
                </a:solidFill>
              </a:rPr>
              <a:t>   2</a:t>
            </a:r>
            <a:r>
              <a:rPr lang="en-NZ" altLang="en-US" sz="2400" b="1" u="sng" baseline="30000">
                <a:solidFill>
                  <a:srgbClr val="002060"/>
                </a:solidFill>
              </a:rPr>
              <a:t>0.001</a:t>
            </a:r>
            <a:r>
              <a:rPr lang="en-NZ" altLang="en-US" sz="2400" b="1" u="sng">
                <a:solidFill>
                  <a:srgbClr val="002060"/>
                </a:solidFill>
              </a:rPr>
              <a:t> – 1  </a:t>
            </a:r>
            <a:r>
              <a:rPr lang="en-NZ" altLang="en-US" sz="2400" b="1">
                <a:solidFill>
                  <a:srgbClr val="002060"/>
                </a:solidFill>
              </a:rPr>
              <a:t>  ≈ 0.69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solidFill>
                  <a:srgbClr val="002060"/>
                </a:solidFill>
              </a:rPr>
              <a:t>    </a:t>
            </a:r>
            <a:r>
              <a:rPr lang="en-NZ" altLang="en-US" sz="2400" b="1">
                <a:solidFill>
                  <a:srgbClr val="002060"/>
                </a:solidFill>
              </a:rPr>
              <a:t>0.001</a:t>
            </a:r>
            <a:r>
              <a:rPr lang="en-NZ" altLang="en-US" sz="240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8763" y="6021388"/>
            <a:ext cx="86042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the gradient graph is also a growth curve, just underneath</a:t>
            </a:r>
            <a:r>
              <a:rPr lang="en-NZ" alt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NZ" alt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3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NZ" altLang="en-US" sz="23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5" t="23274" r="39014" b="36687"/>
          <a:stretch>
            <a:fillRect/>
          </a:stretch>
        </p:blipFill>
        <p:spPr bwMode="auto">
          <a:xfrm>
            <a:off x="5262563" y="225624"/>
            <a:ext cx="3240931" cy="39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117475"/>
            <a:ext cx="864235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>
                <a:latin typeface="Times New Roman" pitchFamily="18" charset="0"/>
                <a:cs typeface="Times New Roman" pitchFamily="18" charset="0"/>
              </a:rPr>
              <a:t>Consider =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f(x) = 3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y</a:t>
            </a:r>
            <a:r>
              <a:rPr lang="en-NZ" alt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= lim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f(x+h) – f(x)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h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= lim    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 + h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–  3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0        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h 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= lim     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× 3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 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s-ES_tradnl" altLang="en-US" i="1" baseline="30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   h       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=  lim     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_tradnl" altLang="en-US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 (  </a:t>
            </a:r>
            <a:r>
              <a:rPr lang="es-ES_tradnl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_tradnl" altLang="en-US" b="1" i="1" u="sng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ES_tradnl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s-ES_tradnl" altLang="en-US" i="1" u="sng">
                <a:latin typeface="Times New Roman" pitchFamily="18" charset="0"/>
                <a:cs typeface="Times New Roman" pitchFamily="18" charset="0"/>
              </a:rPr>
              <a:t>)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 0               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	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	  So if 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y = 3 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	  then 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altLang="en-US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 =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i="1">
                <a:latin typeface="Times New Roman" pitchFamily="18" charset="0"/>
                <a:cs typeface="Times New Roman" pitchFamily="18" charset="0"/>
              </a:rPr>
              <a:t> × </a:t>
            </a:r>
            <a:r>
              <a:rPr lang="en-NZ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5262563" y="4365625"/>
            <a:ext cx="3600450" cy="15684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If h is very small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eg  0.001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u="sng">
                <a:solidFill>
                  <a:srgbClr val="002060"/>
                </a:solidFill>
              </a:rPr>
              <a:t>3</a:t>
            </a:r>
            <a:r>
              <a:rPr lang="en-NZ" altLang="en-US" sz="2400" b="1" u="sng" baseline="30000">
                <a:solidFill>
                  <a:srgbClr val="002060"/>
                </a:solidFill>
              </a:rPr>
              <a:t>0.001</a:t>
            </a:r>
            <a:r>
              <a:rPr lang="en-NZ" altLang="en-US" sz="2400" b="1" u="sng">
                <a:solidFill>
                  <a:srgbClr val="002060"/>
                </a:solidFill>
              </a:rPr>
              <a:t> – 1  </a:t>
            </a:r>
            <a:r>
              <a:rPr lang="en-NZ" altLang="en-US" sz="2400" b="1">
                <a:solidFill>
                  <a:srgbClr val="002060"/>
                </a:solidFill>
              </a:rPr>
              <a:t>  ≈ 1.1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solidFill>
                  <a:srgbClr val="002060"/>
                </a:solidFill>
              </a:rPr>
              <a:t>    </a:t>
            </a:r>
            <a:r>
              <a:rPr lang="en-NZ" altLang="en-US" sz="2400" b="1">
                <a:solidFill>
                  <a:srgbClr val="002060"/>
                </a:solidFill>
              </a:rPr>
              <a:t>0.001</a:t>
            </a:r>
            <a:r>
              <a:rPr lang="en-NZ" altLang="en-US" sz="240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925" y="6056313"/>
            <a:ext cx="86042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the gradient graph is also a growth curve, just above </a:t>
            </a:r>
            <a:r>
              <a:rPr lang="en-NZ" altLang="en-US" sz="2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NZ" altLang="en-US" sz="2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NZ" altLang="en-US" sz="23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sz="23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3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23077" r="39015" b="36292"/>
          <a:stretch>
            <a:fillRect/>
          </a:stretch>
        </p:blipFill>
        <p:spPr bwMode="auto">
          <a:xfrm>
            <a:off x="5268119" y="117475"/>
            <a:ext cx="3210893" cy="407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1"/>
          <p:cNvSpPr>
            <a:spLocks noChangeArrowheads="1"/>
          </p:cNvSpPr>
          <p:nvPr/>
        </p:nvSpPr>
        <p:spPr bwMode="auto">
          <a:xfrm>
            <a:off x="900112" y="1700808"/>
            <a:ext cx="74882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              </a:t>
            </a:r>
            <a:r>
              <a:rPr lang="en-NZ" altLang="en-US" sz="2400" b="1" dirty="0" smtClean="0"/>
              <a:t>For </a:t>
            </a:r>
            <a:r>
              <a:rPr lang="en-NZ" altLang="en-US" sz="2400" b="1" dirty="0"/>
              <a:t>a demonstration video: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</a:t>
            </a:r>
            <a:r>
              <a:rPr lang="en-NZ" altLang="en-US" sz="2400" b="1" u="sng" dirty="0"/>
              <a:t> The Derivative of </a:t>
            </a:r>
            <a:r>
              <a:rPr lang="en-NZ" altLang="en-US" sz="2400" b="1" i="1" u="sng" dirty="0"/>
              <a:t>e</a:t>
            </a:r>
            <a:r>
              <a:rPr lang="en-NZ" altLang="en-US" sz="2400" b="1" u="sng" dirty="0"/>
              <a:t> to the power of </a:t>
            </a:r>
            <a:r>
              <a:rPr lang="en-NZ" altLang="en-US" sz="2400" b="1" i="1" u="sng" dirty="0"/>
              <a:t>x</a:t>
            </a:r>
            <a:r>
              <a:rPr lang="en-NZ" altLang="en-US" sz="2400" b="1" u="sng" dirty="0"/>
              <a:t>.</a:t>
            </a:r>
            <a:r>
              <a:rPr lang="en-NZ" altLang="en-US" sz="2400" dirty="0"/>
              <a:t/>
            </a:r>
            <a:br>
              <a:rPr lang="en-NZ" altLang="en-US" sz="2400" dirty="0"/>
            </a:br>
            <a:r>
              <a:rPr lang="en-NZ" altLang="en-US" sz="2400" dirty="0"/>
              <a:t>Click on: </a:t>
            </a:r>
            <a:r>
              <a:rPr lang="en-NZ" altLang="en-US" sz="2400" dirty="0">
                <a:hlinkClick r:id="rId2"/>
              </a:rPr>
              <a:t>http://screencast.com/t/6rJEqdOsqp</a:t>
            </a:r>
            <a:r>
              <a:rPr lang="en-NZ" altLang="en-US" sz="1800" dirty="0"/>
              <a:t/>
            </a:r>
            <a:br>
              <a:rPr lang="en-NZ" altLang="en-US" sz="1800" dirty="0"/>
            </a:br>
            <a:endParaRPr lang="en-N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558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25400"/>
            <a:ext cx="82804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So there must be a number between 2 and 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( we call it “e ” ) so that if: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b="1" i="1">
                <a:latin typeface="Times New Roman" pitchFamily="18" charset="0"/>
                <a:cs typeface="Times New Roman" pitchFamily="18" charset="0"/>
              </a:rPr>
              <a:t>y = e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b="1" i="1">
                <a:latin typeface="Times New Roman" pitchFamily="18" charset="0"/>
                <a:cs typeface="Times New Roman" pitchFamily="18" charset="0"/>
              </a:rPr>
              <a:t>  then y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s-ES_tradnl" altLang="en-US" b="1" i="1"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s-ES_tradnl" altLang="en-US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2800" b="1" i="1">
                <a:latin typeface="Times New Roman" pitchFamily="18" charset="0"/>
                <a:cs typeface="Times New Roman" pitchFamily="18" charset="0"/>
              </a:rPr>
              <a:t>    (Actually e 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≑</a:t>
            </a:r>
            <a:r>
              <a:rPr lang="es-ES_tradnl" altLang="en-US" sz="2800" b="1" i="1">
                <a:latin typeface="Times New Roman" pitchFamily="18" charset="0"/>
                <a:cs typeface="Times New Roman" pitchFamily="18" charset="0"/>
              </a:rPr>
              <a:t> 2.7182)</a:t>
            </a: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 u="sng"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: If y = 2.718 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sz="28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=   lim       </a:t>
            </a:r>
            <a:r>
              <a:rPr lang="en-NZ" altLang="en-US" b="1" i="1" u="sng">
                <a:latin typeface="Times New Roman" pitchFamily="18" charset="0"/>
                <a:cs typeface="Times New Roman" pitchFamily="18" charset="0"/>
              </a:rPr>
              <a:t>2.718</a:t>
            </a:r>
            <a:r>
              <a:rPr lang="en-NZ" altLang="en-US" b="1" i="1" u="sng" baseline="30000">
                <a:latin typeface="Times New Roman" pitchFamily="18" charset="0"/>
                <a:cs typeface="Times New Roman" pitchFamily="18" charset="0"/>
              </a:rPr>
              <a:t>x + h</a:t>
            </a:r>
            <a:r>
              <a:rPr lang="en-NZ" altLang="en-US" b="1" i="1" u="sng">
                <a:latin typeface="Times New Roman" pitchFamily="18" charset="0"/>
                <a:cs typeface="Times New Roman" pitchFamily="18" charset="0"/>
              </a:rPr>
              <a:t> –  2.718</a:t>
            </a:r>
            <a:r>
              <a:rPr lang="en-NZ" altLang="en-US" b="1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 0     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       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   =  lim      </a:t>
            </a:r>
            <a:r>
              <a:rPr lang="en-NZ" altLang="en-US" b="1" i="1" u="sng">
                <a:latin typeface="Times New Roman" pitchFamily="18" charset="0"/>
                <a:cs typeface="Times New Roman" pitchFamily="18" charset="0"/>
              </a:rPr>
              <a:t>2.718</a:t>
            </a:r>
            <a:r>
              <a:rPr lang="en-NZ" altLang="en-US" b="1" i="1" u="sng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b="1" i="1" u="sng">
                <a:latin typeface="Times New Roman" pitchFamily="18" charset="0"/>
                <a:cs typeface="Times New Roman" pitchFamily="18" charset="0"/>
              </a:rPr>
              <a:t> (  </a:t>
            </a:r>
            <a:r>
              <a:rPr lang="en-NZ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2.718</a:t>
            </a:r>
            <a:r>
              <a:rPr lang="en-NZ" altLang="en-US" b="1" i="1" u="sng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NZ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NZ" altLang="en-US" b="1" i="1" u="sng">
                <a:latin typeface="Times New Roman" pitchFamily="18" charset="0"/>
                <a:cs typeface="Times New Roman" pitchFamily="18" charset="0"/>
              </a:rPr>
              <a:t>)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0           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NZ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        =     2.718 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 ×  </a:t>
            </a:r>
            <a:r>
              <a:rPr lang="en-NZ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ie     </a:t>
            </a:r>
            <a:r>
              <a:rPr lang="en-NZ" alt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 = e</a:t>
            </a:r>
            <a:r>
              <a:rPr lang="en-NZ" altLang="en-US" sz="36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then y</a:t>
            </a:r>
            <a:r>
              <a:rPr lang="en-NZ" alt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</a:t>
            </a:r>
            <a:r>
              <a:rPr lang="en-NZ" altLang="en-US" sz="3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NZ" altLang="en-US" sz="36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sz="36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5795963" y="5181600"/>
            <a:ext cx="3600450" cy="12001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If h is very small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eg  0.001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u="sng">
                <a:solidFill>
                  <a:srgbClr val="002060"/>
                </a:solidFill>
              </a:rPr>
              <a:t>2.718</a:t>
            </a:r>
            <a:r>
              <a:rPr lang="en-NZ" altLang="en-US" sz="1800" b="1" u="sng" baseline="30000">
                <a:solidFill>
                  <a:srgbClr val="002060"/>
                </a:solidFill>
              </a:rPr>
              <a:t>0.001</a:t>
            </a:r>
            <a:r>
              <a:rPr lang="en-NZ" altLang="en-US" sz="1800" b="1" u="sng">
                <a:solidFill>
                  <a:srgbClr val="002060"/>
                </a:solidFill>
              </a:rPr>
              <a:t> – 1 </a:t>
            </a:r>
            <a:r>
              <a:rPr lang="en-NZ" altLang="en-US" sz="1800" b="1">
                <a:solidFill>
                  <a:srgbClr val="002060"/>
                </a:solidFill>
              </a:rPr>
              <a:t> ≈ 0.99999..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solidFill>
                  <a:srgbClr val="002060"/>
                </a:solidFill>
              </a:rPr>
              <a:t>    </a:t>
            </a:r>
            <a:r>
              <a:rPr lang="en-NZ" altLang="en-US" sz="1800" b="1">
                <a:solidFill>
                  <a:srgbClr val="002060"/>
                </a:solidFill>
              </a:rPr>
              <a:t>0.001</a:t>
            </a:r>
            <a:r>
              <a:rPr lang="en-NZ" altLang="en-US" sz="180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74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/>
        </p:nvSpPr>
        <p:spPr bwMode="auto">
          <a:xfrm>
            <a:off x="899592" y="1556792"/>
            <a:ext cx="72739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            </a:t>
            </a:r>
            <a:r>
              <a:rPr lang="en-NZ" altLang="en-US" sz="2400" b="1" dirty="0" smtClean="0"/>
              <a:t>For </a:t>
            </a:r>
            <a:r>
              <a:rPr lang="en-NZ" altLang="en-US" sz="2400" b="1" dirty="0"/>
              <a:t>a demonstration video: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</a:t>
            </a:r>
            <a:r>
              <a:rPr lang="en-NZ" altLang="en-US" sz="2400" b="1" u="sng" dirty="0"/>
              <a:t> The Derivative of </a:t>
            </a:r>
            <a:r>
              <a:rPr lang="en-NZ" altLang="en-US" sz="2400" b="1" i="1" u="sng" dirty="0"/>
              <a:t>e</a:t>
            </a:r>
            <a:r>
              <a:rPr lang="en-NZ" altLang="en-US" sz="2400" b="1" u="sng" dirty="0"/>
              <a:t> to the power of </a:t>
            </a:r>
            <a:r>
              <a:rPr lang="en-NZ" altLang="en-US" sz="2400" b="1" i="1" u="sng" dirty="0"/>
              <a:t>x</a:t>
            </a:r>
            <a:r>
              <a:rPr lang="en-NZ" altLang="en-US" sz="2400" b="1" u="sng" dirty="0"/>
              <a:t>.</a:t>
            </a:r>
            <a:r>
              <a:rPr lang="en-NZ" altLang="en-US" sz="2400" dirty="0"/>
              <a:t/>
            </a:r>
            <a:br>
              <a:rPr lang="en-NZ" altLang="en-US" sz="2400" dirty="0"/>
            </a:br>
            <a:r>
              <a:rPr lang="en-NZ" altLang="en-US" sz="2400" dirty="0"/>
              <a:t>Click on:  </a:t>
            </a:r>
            <a:r>
              <a:rPr lang="en-NZ" altLang="en-US" sz="2400" dirty="0">
                <a:hlinkClick r:id="rId2"/>
              </a:rPr>
              <a:t>http://screencast.com/t/QdQwHssGqa</a:t>
            </a:r>
            <a:r>
              <a:rPr lang="en-NZ" altLang="en-US" sz="2400" dirty="0"/>
              <a:t/>
            </a:r>
            <a:br>
              <a:rPr lang="en-NZ" altLang="en-US" sz="2400" dirty="0"/>
            </a:br>
            <a:endParaRPr lang="en-N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87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2133600"/>
            <a:ext cx="3384550" cy="3167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1687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1688" name="TextBox 1"/>
          <p:cNvSpPr txBox="1">
            <a:spLocks noChangeArrowheads="1"/>
          </p:cNvSpPr>
          <p:nvPr/>
        </p:nvSpPr>
        <p:spPr bwMode="auto">
          <a:xfrm>
            <a:off x="6156325" y="3213100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We will move this line until it just touches the curve at one point.</a:t>
            </a:r>
          </a:p>
        </p:txBody>
      </p:sp>
    </p:spTree>
    <p:extLst>
      <p:ext uri="{BB962C8B-B14F-4D97-AF65-F5344CB8AC3E}">
        <p14:creationId xmlns:p14="http://schemas.microsoft.com/office/powerpoint/2010/main" val="38488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Factor and Remainder Theorems.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I think it is sad that both these are often reduced to the </a:t>
            </a:r>
            <a:r>
              <a:rPr lang="en-NZ" u="sng" dirty="0" smtClean="0"/>
              <a:t>mere application of RULES </a:t>
            </a:r>
            <a:r>
              <a:rPr lang="en-NZ" dirty="0" smtClean="0"/>
              <a:t>which involve little understanding, if any.</a:t>
            </a:r>
          </a:p>
          <a:p>
            <a:pPr>
              <a:defRPr/>
            </a:pPr>
            <a:r>
              <a:rPr lang="en-NZ" dirty="0" smtClean="0"/>
              <a:t>I have tried to overcome this by having simplistic posters which emphasise the </a:t>
            </a:r>
            <a:r>
              <a:rPr lang="en-NZ" u="sng" dirty="0" smtClean="0"/>
              <a:t>reasoning needed to understand </a:t>
            </a:r>
            <a:r>
              <a:rPr lang="en-NZ" dirty="0" smtClean="0"/>
              <a:t>them.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05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11"/>
          <p:cNvSpPr txBox="1">
            <a:spLocks noChangeArrowheads="1"/>
          </p:cNvSpPr>
          <p:nvPr/>
        </p:nvSpPr>
        <p:spPr bwMode="auto">
          <a:xfrm>
            <a:off x="395288" y="457200"/>
            <a:ext cx="8353425" cy="5924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46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6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FACTOR THEOREM EXPLAINED.</a:t>
            </a:r>
            <a:endParaRPr lang="en-AU" altLang="en-US" sz="3600" dirty="0"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Let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 = x</a:t>
            </a:r>
            <a:r>
              <a:rPr lang="en-AU" altLang="en-US" b="1" i="1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+ 2x</a:t>
            </a:r>
            <a:r>
              <a:rPr lang="en-AU" altLang="en-US" b="1" i="1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7x + 4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If we try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 = 1</a:t>
            </a: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and we find that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f(1) =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then </a:t>
            </a:r>
            <a:r>
              <a:rPr lang="en-AU" altLang="en-US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</a:t>
            </a: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must equal </a:t>
            </a:r>
            <a:r>
              <a:rPr lang="en-AU" altLang="en-US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(x </a:t>
            </a:r>
            <a:r>
              <a:rPr lang="en-AU" altLang="en-US" b="1" i="1" dirty="0">
                <a:solidFill>
                  <a:srgbClr val="00206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en-AU" altLang="en-US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1)×( “something”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 smtClean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AU" altLang="en-US" dirty="0">
                <a:ea typeface="SimSun" pitchFamily="2" charset="-122"/>
                <a:cs typeface="Times New Roman" pitchFamily="18" charset="0"/>
              </a:rPr>
              <a:t> </a:t>
            </a:r>
            <a:r>
              <a:rPr lang="en-AU" altLang="en-US" dirty="0" smtClean="0">
                <a:ea typeface="SimSun" pitchFamily="2" charset="-122"/>
                <a:cs typeface="Times New Roman" pitchFamily="18" charset="0"/>
              </a:rPr>
              <a:t>             </a:t>
            </a:r>
            <a:r>
              <a:rPr lang="en-AU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so  f(1) = ( 0 </a:t>
            </a:r>
            <a:r>
              <a:rPr lang="en-AU" altLang="en-US" sz="3600" b="1" i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)×( “something” 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AU" altLang="en-US" sz="3800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If  </a:t>
            </a:r>
            <a:r>
              <a:rPr lang="en-AU" altLang="en-US" sz="38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f(1) = 0 then (x </a:t>
            </a:r>
            <a:r>
              <a:rPr lang="en-AU" altLang="en-US" sz="3800" b="1" i="1" dirty="0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en-AU" altLang="en-US" sz="38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1) is a factor of f(x)</a:t>
            </a:r>
            <a:endParaRPr lang="en-AU" altLang="en-US" sz="3800" b="1" dirty="0">
              <a:solidFill>
                <a:srgbClr val="0070C0"/>
              </a:solidFill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b="1" dirty="0">
              <a:ea typeface="SimSun" pitchFamily="2" charset="-122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72000" y="3933056"/>
            <a:ext cx="14401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460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6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REMAINDER THEOREM EXPLAINED.</a:t>
            </a:r>
            <a:endParaRPr lang="en-AU" altLang="en-US" sz="3600" dirty="0"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Let 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 = x</a:t>
            </a:r>
            <a:r>
              <a:rPr lang="en-AU" altLang="en-US" b="1" i="1" baseline="300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x</a:t>
            </a:r>
            <a:r>
              <a:rPr lang="en-AU" altLang="en-US" b="1" i="1" baseline="300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x + 6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If we divide 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by 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(x </a:t>
            </a:r>
            <a:r>
              <a:rPr lang="en-AU" altLang="en-US" b="1" i="1" dirty="0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2)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example,           </a:t>
            </a:r>
            <a:endParaRPr lang="en-AU" altLang="en-US" dirty="0"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 the remainder is </a:t>
            </a:r>
            <a:r>
              <a:rPr lang="en-AU" altLang="en-US" sz="4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then 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</a:t>
            </a:r>
            <a:r>
              <a:rPr lang="en-AU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must equal 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(x </a:t>
            </a:r>
            <a:r>
              <a:rPr lang="en-AU" altLang="en-US" b="1" i="1" dirty="0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2)×( something ) + </a:t>
            </a:r>
            <a:r>
              <a:rPr lang="en-AU" altLang="en-US" sz="4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  <a:endParaRPr lang="en-AU" altLang="en-US" sz="4000" dirty="0">
              <a:solidFill>
                <a:srgbClr val="FF0000"/>
              </a:solidFill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AU" altLang="en-US" sz="1000" b="1" i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AU" altLang="en-US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so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if  we find </a:t>
            </a:r>
            <a:r>
              <a:rPr lang="en-AU" altLang="en-US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f(2)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we would get </a:t>
            </a:r>
            <a:r>
              <a:rPr lang="en-AU" altLang="en-US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sz="1000" dirty="0"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6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</a:t>
            </a:r>
            <a:r>
              <a:rPr lang="en-AU" altLang="en-US" sz="36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f(2)</a:t>
            </a:r>
            <a:r>
              <a:rPr lang="en-AU" altLang="en-US" sz="36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AU" altLang="en-US" b="1" i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 </a:t>
            </a:r>
            <a:r>
              <a:rPr lang="en-AU" altLang="en-US" sz="4000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(0)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×( something ) + </a:t>
            </a:r>
            <a:r>
              <a:rPr lang="en-AU" altLang="en-US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 </a:t>
            </a:r>
            <a:r>
              <a:rPr lang="en-AU" altLang="en-US" sz="4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AU" altLang="en-US" b="1" i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When </a:t>
            </a:r>
            <a:r>
              <a:rPr lang="en-AU" altLang="en-US" b="1" i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is divided by </a:t>
            </a:r>
            <a:r>
              <a:rPr lang="en-AU" altLang="en-US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(x – 2) </a:t>
            </a:r>
            <a:r>
              <a:rPr lang="en-AU" altLang="en-US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remainder = </a:t>
            </a:r>
            <a:r>
              <a:rPr lang="en-AU" altLang="en-US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f(2)</a:t>
            </a:r>
            <a:endParaRPr lang="en-AU" altLang="en-US" b="1" dirty="0">
              <a:solidFill>
                <a:srgbClr val="FF0000"/>
              </a:solidFill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dirty="0"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3600" b="1" u="sng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REMAINDER THEOREM EXPLAINED.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6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 find the remainder when f(x) = x</a:t>
            </a:r>
            <a:r>
              <a:rPr lang="en-AU" altLang="en-US" sz="2600" b="1" i="1" baseline="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AU" altLang="en-US" sz="26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+x</a:t>
            </a:r>
            <a:r>
              <a:rPr lang="en-AU" altLang="en-US" sz="2600" b="1" i="1" baseline="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sz="26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+x+6 is divided by (x – 2)</a:t>
            </a:r>
            <a:endParaRPr lang="en-AU" altLang="en-US" sz="1100" b="1" i="1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AU" altLang="en-US" sz="800" b="1" i="1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</a:t>
            </a:r>
            <a:r>
              <a:rPr lang="en-AU" altLang="en-US" sz="24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x</a:t>
            </a:r>
            <a:r>
              <a:rPr lang="en-AU" altLang="en-US" sz="2400" b="1" i="1" u="sng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sz="24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+ 3x + 7       </a:t>
            </a:r>
            <a:r>
              <a:rPr lang="en-AU" altLang="en-US" sz="24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AU" altLang="en-US" sz="24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 = 20</a:t>
            </a:r>
            <a:endParaRPr lang="en-AU" altLang="en-US" sz="2400" b="1" i="1" u="sng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(x – 2)    x</a:t>
            </a:r>
            <a:r>
              <a:rPr lang="en-AU" altLang="en-US" sz="2400" b="1" i="1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</a:t>
            </a:r>
            <a:r>
              <a:rPr lang="en-AU" altLang="en-US" sz="24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x</a:t>
            </a:r>
            <a:r>
              <a:rPr lang="en-AU" altLang="en-US" sz="2400" b="1" i="1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sz="24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x + 6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</a:t>
            </a:r>
            <a:r>
              <a:rPr lang="en-AU" altLang="en-US" sz="20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</a:t>
            </a:r>
            <a:r>
              <a:rPr lang="en-AU" altLang="en-US" sz="2000" b="1" i="1" u="sng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AU" altLang="en-US" sz="20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–  2x</a:t>
            </a:r>
            <a:r>
              <a:rPr lang="en-AU" altLang="en-US" sz="2000" b="1" i="1" u="sng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</a:t>
            </a:r>
            <a:r>
              <a:rPr lang="en-AU" altLang="en-US" sz="2000" b="1" i="1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3x</a:t>
            </a:r>
            <a:r>
              <a:rPr lang="en-AU" altLang="en-US" sz="2000" b="1" i="1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+  x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 i="1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</a:t>
            </a:r>
            <a:r>
              <a:rPr lang="en-AU" altLang="en-US" sz="20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3x</a:t>
            </a:r>
            <a:r>
              <a:rPr lang="en-AU" altLang="en-US" sz="2000" b="1" i="1" u="sng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</a:t>
            </a:r>
            <a:r>
              <a:rPr lang="en-AU" altLang="en-US" sz="20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6x   </a:t>
            </a:r>
            <a:r>
              <a:rPr lang="en-AU" altLang="en-US" sz="2000" b="1" i="1" u="sng" baseline="300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</a:t>
            </a:r>
            <a:r>
              <a:rPr lang="en-AU" altLang="en-US" sz="20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7x  +  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</a:t>
            </a:r>
            <a:r>
              <a:rPr lang="en-AU" altLang="en-US" sz="2000" b="1" i="1" u="sng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7x  – 14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 i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</a:t>
            </a:r>
            <a:r>
              <a:rPr lang="en-AU" altLang="en-US" sz="20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above long division means: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f(x) = x</a:t>
            </a:r>
            <a:r>
              <a:rPr lang="en-AU" altLang="en-US" b="1" i="1" baseline="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+x</a:t>
            </a:r>
            <a:r>
              <a:rPr lang="en-AU" altLang="en-US" b="1" i="1" baseline="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+x+6 </a:t>
            </a:r>
            <a:r>
              <a:rPr lang="en-AU" alt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 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(x </a:t>
            </a:r>
            <a:r>
              <a:rPr lang="en-AU" altLang="en-US" b="1" i="1">
                <a:latin typeface="Calibri" pitchFamily="34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2)×( x</a:t>
            </a:r>
            <a:r>
              <a:rPr lang="en-AU" altLang="en-US" b="1" i="1" baseline="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+3x+7 ) + 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  <a:endParaRPr lang="en-AU" altLang="en-US">
              <a:solidFill>
                <a:srgbClr val="0070C0"/>
              </a:solidFill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so f(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= (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2)×(something)+ 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  <a:endParaRPr lang="en-AU" altLang="en-US">
              <a:solidFill>
                <a:srgbClr val="0070C0"/>
              </a:solidFill>
              <a:ea typeface="SimSun" pitchFamily="2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f(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= (  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)×(something) + 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remainder </a:t>
            </a:r>
            <a:r>
              <a:rPr lang="en-AU" altLang="en-US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</a:t>
            </a: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when f(x) is divided by (x – 2) is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</a:t>
            </a:r>
            <a:r>
              <a:rPr lang="en-AU" altLang="en-US" sz="40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</a:t>
            </a:r>
            <a:r>
              <a:rPr lang="en-AU" altLang="en-US" sz="40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 </a:t>
            </a:r>
            <a:r>
              <a:rPr lang="en-AU" altLang="en-US" sz="40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f(2) = 2</a:t>
            </a:r>
            <a:r>
              <a:rPr lang="en-AU" altLang="en-US" sz="4000" b="1" i="1" baseline="3000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AU" altLang="en-US" sz="40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+ 2</a:t>
            </a:r>
            <a:r>
              <a:rPr lang="en-AU" altLang="en-US" sz="4000" b="1" i="1" baseline="3000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AU" altLang="en-US" sz="40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+ 2  + 6 = 20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4000" b="1" i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Freeform 6"/>
          <p:cNvSpPr/>
          <p:nvPr/>
        </p:nvSpPr>
        <p:spPr>
          <a:xfrm>
            <a:off x="1042988" y="1412875"/>
            <a:ext cx="46037" cy="423863"/>
          </a:xfrm>
          <a:custGeom>
            <a:avLst/>
            <a:gdLst>
              <a:gd name="connsiteX0" fmla="*/ 0 w 154602"/>
              <a:gd name="connsiteY0" fmla="*/ 0 h 533400"/>
              <a:gd name="connsiteX1" fmla="*/ 152400 w 154602"/>
              <a:gd name="connsiteY1" fmla="*/ 285750 h 533400"/>
              <a:gd name="connsiteX2" fmla="*/ 76200 w 154602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02" h="533400">
                <a:moveTo>
                  <a:pt x="0" y="0"/>
                </a:moveTo>
                <a:cubicBezTo>
                  <a:pt x="69850" y="98425"/>
                  <a:pt x="139700" y="196850"/>
                  <a:pt x="152400" y="285750"/>
                </a:cubicBezTo>
                <a:cubicBezTo>
                  <a:pt x="165100" y="374650"/>
                  <a:pt x="120650" y="454025"/>
                  <a:pt x="76200" y="5334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22886" name="TextBox 7"/>
          <p:cNvSpPr txBox="1">
            <a:spLocks noChangeArrowheads="1"/>
          </p:cNvSpPr>
          <p:nvPr/>
        </p:nvSpPr>
        <p:spPr bwMode="auto">
          <a:xfrm>
            <a:off x="4140200" y="1541463"/>
            <a:ext cx="4752975" cy="181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remainder theorem means we can find the remainder </a:t>
            </a:r>
            <a:r>
              <a:rPr lang="en-AU" altLang="en-US" sz="2800" b="1" i="1" u="sng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without</a:t>
            </a:r>
            <a:r>
              <a:rPr lang="en-AU" altLang="en-US" sz="28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having to do a long division like this one.  </a:t>
            </a:r>
          </a:p>
        </p:txBody>
      </p:sp>
    </p:spTree>
    <p:extLst>
      <p:ext uri="{BB962C8B-B14F-4D97-AF65-F5344CB8AC3E}">
        <p14:creationId xmlns:p14="http://schemas.microsoft.com/office/powerpoint/2010/main" val="3449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88913"/>
            <a:ext cx="9144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I recently asked my Y13 class how to divide two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fractions like: </a:t>
            </a:r>
            <a:r>
              <a:rPr lang="en-NZ" altLang="en-US" sz="2800" b="1" u="sng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NZ" altLang="en-US" sz="2800" b="1" u="sng">
                <a:latin typeface="Times New Roman" pitchFamily="18" charset="0"/>
                <a:cs typeface="Times New Roman" pitchFamily="18" charset="0"/>
              </a:rPr>
              <a:t>  5  </a:t>
            </a: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 </a:t>
            </a:r>
            <a:r>
              <a:rPr lang="en-NZ" altLang="en-US" sz="2800" b="1" u="sng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2</a:t>
            </a: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                         7       3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They confidently said </a:t>
            </a:r>
            <a:r>
              <a:rPr lang="en-NZ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“Turn the 2</a:t>
            </a:r>
            <a:r>
              <a:rPr lang="en-NZ" altLang="en-US" sz="2800" b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NZ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one upside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down and then multiply”.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Of course, I asked, “Who knows WHY?”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NZ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nobody knew!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They had obviously learnt fractions as a set of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 RULES.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This was a good time to </a:t>
            </a:r>
            <a:r>
              <a:rPr lang="en-NZ" altLang="en-US" sz="2800" b="1" u="sng"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dividing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Fractions, Surds and Complex Numbers.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94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6"/>
          <p:cNvSpPr>
            <a:spLocks noChangeArrowheads="1"/>
          </p:cNvSpPr>
          <p:nvPr/>
        </p:nvSpPr>
        <p:spPr bwMode="auto">
          <a:xfrm>
            <a:off x="0" y="3173413"/>
            <a:ext cx="3059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/>
            </a:r>
            <a:br>
              <a:rPr lang="en-NZ" altLang="en-US" sz="1800"/>
            </a:br>
            <a:endParaRPr lang="en-NZ" altLang="en-US" sz="18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917575" y="903288"/>
            <a:ext cx="485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7575" y="2260600"/>
            <a:ext cx="485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43100" y="2260600"/>
            <a:ext cx="487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63600" y="3644900"/>
            <a:ext cx="1476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0438" y="4997450"/>
            <a:ext cx="1277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88" name="TextBox 40"/>
          <p:cNvSpPr txBox="1">
            <a:spLocks noChangeArrowheads="1"/>
          </p:cNvSpPr>
          <p:nvPr/>
        </p:nvSpPr>
        <p:spPr bwMode="auto">
          <a:xfrm>
            <a:off x="2843808" y="0"/>
            <a:ext cx="2808312" cy="6862763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u="sng" dirty="0">
                <a:solidFill>
                  <a:schemeClr val="accent6">
                    <a:lumMod val="75000"/>
                  </a:schemeClr>
                </a:solidFill>
              </a:rPr>
              <a:t>DIVIDING SURDS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u="sng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  5 + √3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 4 – √3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NZ" altLang="en-US" sz="2200" b="1" i="1" u="sng" dirty="0">
                <a:latin typeface="Times New Roman" pitchFamily="18" charset="0"/>
                <a:cs typeface="Times New Roman" pitchFamily="18" charset="0"/>
              </a:rPr>
              <a:t>5 + √3)</a:t>
            </a: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   ×  </a:t>
            </a:r>
            <a:r>
              <a:rPr lang="en-NZ" altLang="en-US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altLang="en-US" sz="22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+√3)</a:t>
            </a:r>
            <a:endParaRPr lang="en-NZ" altLang="en-US" sz="2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     (4 – √3)       </a:t>
            </a:r>
            <a:r>
              <a:rPr lang="en-NZ" altLang="en-US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 +√3)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NZ" altLang="en-US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200" b="1" i="1" u="sng" dirty="0">
                <a:latin typeface="Times New Roman" pitchFamily="18" charset="0"/>
                <a:cs typeface="Times New Roman" pitchFamily="18" charset="0"/>
              </a:rPr>
              <a:t>20 + 9√3 + 3  </a:t>
            </a:r>
            <a:endParaRPr lang="en-NZ" alt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           16 – 3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+    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9√3</a:t>
            </a: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13              13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6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600" dirty="0"/>
          </a:p>
        </p:txBody>
      </p:sp>
      <p:sp>
        <p:nvSpPr>
          <p:cNvPr id="122889" name="TextBox 41"/>
          <p:cNvSpPr txBox="1">
            <a:spLocks noChangeArrowheads="1"/>
          </p:cNvSpPr>
          <p:nvPr/>
        </p:nvSpPr>
        <p:spPr bwMode="auto">
          <a:xfrm>
            <a:off x="4437063" y="519113"/>
            <a:ext cx="792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sym typeface="Symbol" pitchFamily="18" charset="2"/>
              </a:rPr>
              <a:t></a:t>
            </a:r>
            <a:r>
              <a:rPr lang="en-NZ" altLang="en-US" sz="1800">
                <a:sym typeface="Symbol" pitchFamily="18" charset="2"/>
              </a:rPr>
              <a:t>   </a:t>
            </a:r>
            <a:r>
              <a:rPr lang="en-NZ" altLang="en-US" sz="2800">
                <a:solidFill>
                  <a:srgbClr val="0070C0"/>
                </a:solidFill>
                <a:sym typeface="Symbol" pitchFamily="18" charset="2"/>
              </a:rPr>
              <a:t>1</a:t>
            </a:r>
            <a:r>
              <a:rPr lang="en-NZ" altLang="en-US" sz="2800"/>
              <a:t/>
            </a:r>
            <a:br>
              <a:rPr lang="en-NZ" altLang="en-US" sz="2800"/>
            </a:br>
            <a:endParaRPr lang="en-NZ" altLang="en-US" sz="2800"/>
          </a:p>
        </p:txBody>
      </p:sp>
      <p:sp>
        <p:nvSpPr>
          <p:cNvPr id="122890" name="TextBox 42"/>
          <p:cNvSpPr txBox="1">
            <a:spLocks noChangeArrowheads="1"/>
          </p:cNvSpPr>
          <p:nvPr/>
        </p:nvSpPr>
        <p:spPr bwMode="auto">
          <a:xfrm>
            <a:off x="5652120" y="-26988"/>
            <a:ext cx="3456955" cy="7078861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600" b="1" u="sng" dirty="0">
                <a:solidFill>
                  <a:schemeClr val="accent6">
                    <a:lumMod val="75000"/>
                  </a:schemeClr>
                </a:solidFill>
              </a:rPr>
              <a:t>DIVIDING COMPLEX NUMBERS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5 + 3i </a:t>
            </a: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   4 – 3i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      =  (</a:t>
            </a:r>
            <a:r>
              <a:rPr lang="en-NZ" altLang="en-US" sz="2200" b="1" i="1" u="sng" dirty="0">
                <a:latin typeface="Times New Roman" pitchFamily="18" charset="0"/>
                <a:cs typeface="Times New Roman" pitchFamily="18" charset="0"/>
              </a:rPr>
              <a:t>5 + 3i)</a:t>
            </a: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   ×  </a:t>
            </a:r>
            <a:r>
              <a:rPr lang="en-NZ" altLang="en-US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NZ" altLang="en-US" sz="22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+ 3i)</a:t>
            </a:r>
            <a:endParaRPr lang="en-NZ" altLang="en-US" sz="2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 i="1" dirty="0">
                <a:latin typeface="Times New Roman" pitchFamily="18" charset="0"/>
                <a:cs typeface="Times New Roman" pitchFamily="18" charset="0"/>
              </a:rPr>
              <a:t>          (4 – 3i)        </a:t>
            </a:r>
            <a:r>
              <a:rPr lang="en-NZ" altLang="en-US" sz="2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 + 3i)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20 + 27i + 9i</a:t>
            </a:r>
            <a:r>
              <a:rPr lang="en-NZ" altLang="en-US" sz="2400" b="1" i="1" u="sng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      16 – 9i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  =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+     </a:t>
            </a:r>
            <a:r>
              <a:rPr lang="en-NZ" altLang="en-US" sz="2400" b="1" i="1" u="sng" dirty="0">
                <a:latin typeface="Times New Roman" pitchFamily="18" charset="0"/>
                <a:cs typeface="Times New Roman" pitchFamily="18" charset="0"/>
              </a:rPr>
              <a:t>27i</a:t>
            </a:r>
            <a:endParaRPr lang="en-NZ" alt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        25              25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</p:txBody>
      </p:sp>
      <p:sp>
        <p:nvSpPr>
          <p:cNvPr id="122891" name="TextBox 43"/>
          <p:cNvSpPr txBox="1">
            <a:spLocks noChangeArrowheads="1"/>
          </p:cNvSpPr>
          <p:nvPr/>
        </p:nvSpPr>
        <p:spPr bwMode="auto">
          <a:xfrm>
            <a:off x="7434263" y="519113"/>
            <a:ext cx="1025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sym typeface="Symbol" pitchFamily="18" charset="2"/>
              </a:rPr>
              <a:t></a:t>
            </a:r>
            <a:r>
              <a:rPr lang="en-NZ" altLang="en-US" sz="2800">
                <a:sym typeface="Symbol" pitchFamily="18" charset="2"/>
              </a:rPr>
              <a:t> </a:t>
            </a:r>
            <a:r>
              <a:rPr lang="en-NZ" altLang="en-US" sz="1800">
                <a:sym typeface="Symbol" pitchFamily="18" charset="2"/>
              </a:rPr>
              <a:t>  </a:t>
            </a:r>
            <a:r>
              <a:rPr lang="en-NZ" altLang="en-US" sz="2800">
                <a:solidFill>
                  <a:srgbClr val="0070C0"/>
                </a:solidFill>
                <a:sym typeface="Symbol" pitchFamily="18" charset="2"/>
              </a:rPr>
              <a:t>1</a:t>
            </a:r>
            <a:r>
              <a:rPr lang="en-NZ" altLang="en-US" sz="2800"/>
              <a:t/>
            </a:r>
            <a:br>
              <a:rPr lang="en-NZ" altLang="en-US" sz="2800"/>
            </a:br>
            <a:endParaRPr lang="en-NZ" altLang="en-US" sz="28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547813" y="427038"/>
            <a:ext cx="7921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sym typeface="Symbol" pitchFamily="18" charset="2"/>
              </a:rPr>
              <a:t>   </a:t>
            </a:r>
            <a:r>
              <a:rPr lang="en-NZ" altLang="en-US" sz="2800">
                <a:solidFill>
                  <a:srgbClr val="0070C0"/>
                </a:solidFill>
                <a:sym typeface="Symbol" pitchFamily="18" charset="2"/>
              </a:rPr>
              <a:t>1</a:t>
            </a:r>
            <a:r>
              <a:rPr lang="en-NZ" altLang="en-US" sz="2800"/>
              <a:t/>
            </a:r>
            <a:br>
              <a:rPr lang="en-NZ" altLang="en-US" sz="2800"/>
            </a:br>
            <a:endParaRPr lang="en-NZ" altLang="en-US" sz="2800"/>
          </a:p>
        </p:txBody>
      </p:sp>
      <p:sp>
        <p:nvSpPr>
          <p:cNvPr id="124941" name="TextBox 1"/>
          <p:cNvSpPr txBox="1">
            <a:spLocks noChangeArrowheads="1"/>
          </p:cNvSpPr>
          <p:nvPr/>
        </p:nvSpPr>
        <p:spPr bwMode="auto">
          <a:xfrm>
            <a:off x="0" y="7938"/>
            <a:ext cx="29162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u="sng" dirty="0"/>
              <a:t> </a:t>
            </a:r>
            <a:r>
              <a:rPr lang="en-NZ" altLang="en-US" sz="1800" b="1" u="sng" dirty="0">
                <a:solidFill>
                  <a:schemeClr val="accent6">
                    <a:lumMod val="75000"/>
                  </a:schemeClr>
                </a:solidFill>
              </a:rPr>
              <a:t>DIVIDING FRACTIONS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NZ" altLang="en-US" sz="1800" b="1" u="sng" dirty="0">
                <a:latin typeface="Times New Roman" pitchFamily="18" charset="0"/>
                <a:cs typeface="Times New Roman" pitchFamily="18" charset="0"/>
              </a:rPr>
              <a:t>  5 </a:t>
            </a:r>
            <a:r>
              <a:rPr lang="en-NZ" altLang="en-US" sz="18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>
                <a:latin typeface="Times New Roman" pitchFamily="18" charset="0"/>
                <a:cs typeface="Times New Roman" pitchFamily="18" charset="0"/>
              </a:rPr>
              <a:t>                   7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NZ" altLang="en-US" sz="1800" b="1" u="sng" dirty="0">
                <a:latin typeface="Times New Roman" pitchFamily="18" charset="0"/>
                <a:cs typeface="Times New Roman" pitchFamily="18" charset="0"/>
              </a:rPr>
              <a:t>  2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>
                <a:latin typeface="Times New Roman" pitchFamily="18" charset="0"/>
                <a:cs typeface="Times New Roman" pitchFamily="18" charset="0"/>
              </a:rPr>
              <a:t>                   3 </a:t>
            </a:r>
            <a:endParaRPr lang="en-NZ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-72430" y="1660435"/>
            <a:ext cx="29162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N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b="1" dirty="0">
                <a:ln>
                  <a:solidFill>
                    <a:srgbClr val="3366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b="1" u="sng" dirty="0">
                <a:ln>
                  <a:solidFill>
                    <a:srgbClr val="3366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b="1" u="sng" dirty="0">
                <a:ln>
                  <a:solidFill>
                    <a:srgbClr val="3366FF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defRPr/>
            </a:pP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     7       </a:t>
            </a: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     </a:t>
            </a:r>
            <a:r>
              <a:rPr lang="en-N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N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N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N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NZ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defRPr/>
            </a:pPr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  </a:t>
            </a:r>
            <a:r>
              <a:rPr lang="en-N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</a:t>
            </a:r>
            <a:endParaRPr lang="en-NZ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3068638"/>
            <a:ext cx="230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NZ" altLang="en-US" sz="1800" b="1" u="sng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altLang="en-US" sz="1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=       7        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NZ" altLang="en-US" sz="1800" b="1">
                <a:latin typeface="Times New Roman" pitchFamily="18" charset="0"/>
                <a:cs typeface="Times New Roman" pitchFamily="18" charset="0"/>
              </a:rPr>
            </a:b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NZ" altLang="en-US" sz="1800" b="1" u="sng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altLang="en-US" sz="1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      3           </a:t>
            </a: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4365625"/>
            <a:ext cx="21605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NZ" altLang="en-US" sz="1800" b="1" u="sng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NZ" altLang="en-US" sz="1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Times New Roman" pitchFamily="18" charset="0"/>
                <a:cs typeface="Times New Roman" pitchFamily="18" charset="0"/>
              </a:rPr>
              <a:t>  =     7         </a:t>
            </a:r>
            <a:r>
              <a:rPr lang="en-NZ" altLang="en-US" sz="1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alt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NZ" alt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3600" y="5661025"/>
            <a:ext cx="1908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/>
              <a:t>=  </a:t>
            </a:r>
            <a:r>
              <a:rPr lang="en-NZ" altLang="en-US" sz="1800" b="1" u="sng"/>
              <a:t> </a:t>
            </a:r>
            <a:r>
              <a:rPr lang="en-NZ" altLang="en-US" sz="2000" b="1" u="sng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NZ" altLang="en-US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NZ" altLang="en-US" sz="2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altLang="en-US" sz="2000" b="1" u="sng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>
                <a:latin typeface="Times New Roman" pitchFamily="18" charset="0"/>
                <a:cs typeface="Times New Roman" pitchFamily="18" charset="0"/>
              </a:rPr>
              <a:t>      7         </a:t>
            </a:r>
            <a:r>
              <a:rPr lang="en-NZ" altLang="en-US" sz="20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2" name="Freeform 1"/>
          <p:cNvSpPr/>
          <p:nvPr/>
        </p:nvSpPr>
        <p:spPr>
          <a:xfrm>
            <a:off x="968914" y="836712"/>
            <a:ext cx="592997" cy="619184"/>
          </a:xfrm>
          <a:custGeom>
            <a:avLst/>
            <a:gdLst>
              <a:gd name="connsiteX0" fmla="*/ 150202 w 592997"/>
              <a:gd name="connsiteY0" fmla="*/ 29180 h 619184"/>
              <a:gd name="connsiteX1" fmla="*/ 77 w 592997"/>
              <a:gd name="connsiteY1" fmla="*/ 302135 h 619184"/>
              <a:gd name="connsiteX2" fmla="*/ 136555 w 592997"/>
              <a:gd name="connsiteY2" fmla="*/ 616033 h 619184"/>
              <a:gd name="connsiteX3" fmla="*/ 545987 w 592997"/>
              <a:gd name="connsiteY3" fmla="*/ 438612 h 619184"/>
              <a:gd name="connsiteX4" fmla="*/ 545987 w 592997"/>
              <a:gd name="connsiteY4" fmla="*/ 42827 h 619184"/>
              <a:gd name="connsiteX5" fmla="*/ 204793 w 592997"/>
              <a:gd name="connsiteY5" fmla="*/ 29180 h 61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997" h="619184">
                <a:moveTo>
                  <a:pt x="150202" y="29180"/>
                </a:moveTo>
                <a:cubicBezTo>
                  <a:pt x="76276" y="116753"/>
                  <a:pt x="2351" y="204326"/>
                  <a:pt x="77" y="302135"/>
                </a:cubicBezTo>
                <a:cubicBezTo>
                  <a:pt x="-2197" y="399944"/>
                  <a:pt x="45570" y="593287"/>
                  <a:pt x="136555" y="616033"/>
                </a:cubicBezTo>
                <a:cubicBezTo>
                  <a:pt x="227540" y="638779"/>
                  <a:pt x="477748" y="534146"/>
                  <a:pt x="545987" y="438612"/>
                </a:cubicBezTo>
                <a:cubicBezTo>
                  <a:pt x="614226" y="343078"/>
                  <a:pt x="602853" y="111066"/>
                  <a:pt x="545987" y="42827"/>
                </a:cubicBezTo>
                <a:cubicBezTo>
                  <a:pt x="489121" y="-25412"/>
                  <a:pt x="346957" y="1884"/>
                  <a:pt x="204793" y="29180"/>
                </a:cubicBezTo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2033233" y="5614221"/>
            <a:ext cx="614353" cy="836301"/>
          </a:xfrm>
          <a:custGeom>
            <a:avLst/>
            <a:gdLst>
              <a:gd name="connsiteX0" fmla="*/ 205000 w 614353"/>
              <a:gd name="connsiteY0" fmla="*/ 8657 h 836301"/>
              <a:gd name="connsiteX1" fmla="*/ 283 w 614353"/>
              <a:gd name="connsiteY1" fmla="*/ 336203 h 836301"/>
              <a:gd name="connsiteX2" fmla="*/ 164057 w 614353"/>
              <a:gd name="connsiteY2" fmla="*/ 800227 h 836301"/>
              <a:gd name="connsiteX3" fmla="*/ 314182 w 614353"/>
              <a:gd name="connsiteY3" fmla="*/ 759283 h 836301"/>
              <a:gd name="connsiteX4" fmla="*/ 587137 w 614353"/>
              <a:gd name="connsiteY4" fmla="*/ 390794 h 836301"/>
              <a:gd name="connsiteX5" fmla="*/ 559842 w 614353"/>
              <a:gd name="connsiteY5" fmla="*/ 117839 h 836301"/>
              <a:gd name="connsiteX6" fmla="*/ 205000 w 614353"/>
              <a:gd name="connsiteY6" fmla="*/ 8657 h 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353" h="836301">
                <a:moveTo>
                  <a:pt x="205000" y="8657"/>
                </a:moveTo>
                <a:cubicBezTo>
                  <a:pt x="111740" y="45051"/>
                  <a:pt x="7107" y="204275"/>
                  <a:pt x="283" y="336203"/>
                </a:cubicBezTo>
                <a:cubicBezTo>
                  <a:pt x="-6541" y="468131"/>
                  <a:pt x="111740" y="729714"/>
                  <a:pt x="164057" y="800227"/>
                </a:cubicBezTo>
                <a:cubicBezTo>
                  <a:pt x="216374" y="870740"/>
                  <a:pt x="243669" y="827522"/>
                  <a:pt x="314182" y="759283"/>
                </a:cubicBezTo>
                <a:cubicBezTo>
                  <a:pt x="384695" y="691044"/>
                  <a:pt x="546194" y="497701"/>
                  <a:pt x="587137" y="390794"/>
                </a:cubicBezTo>
                <a:cubicBezTo>
                  <a:pt x="628080" y="283887"/>
                  <a:pt x="625806" y="176979"/>
                  <a:pt x="559842" y="117839"/>
                </a:cubicBezTo>
                <a:cubicBezTo>
                  <a:pt x="493878" y="58699"/>
                  <a:pt x="298260" y="-27737"/>
                  <a:pt x="205000" y="8657"/>
                </a:cubicBezTo>
                <a:close/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42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  <p:bldP spid="122891" grpId="0"/>
      <p:bldP spid="49" grpId="0"/>
      <p:bldP spid="2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3975"/>
            <a:ext cx="903605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/>
              <a:t>I also asked my Y13 class: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/>
              <a:t>WHY IS NEGATIVE </a:t>
            </a:r>
            <a:r>
              <a:rPr lang="en-NZ" altLang="en-US">
                <a:sym typeface="Symbol" pitchFamily="18" charset="2"/>
              </a:rPr>
              <a:t> NEGATIVE = POSITIVE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They had used this for so long and NOBODY could give me an explanation!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I suppose the “</a:t>
            </a:r>
            <a:r>
              <a:rPr lang="en-NZ" altLang="en-US" i="1">
                <a:sym typeface="Symbol" pitchFamily="18" charset="2"/>
              </a:rPr>
              <a:t>explanation</a:t>
            </a:r>
            <a:r>
              <a:rPr lang="en-NZ" altLang="en-US">
                <a:sym typeface="Symbol" pitchFamily="18" charset="2"/>
              </a:rPr>
              <a:t>” way back in year 9 consisted of ideas like: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                             </a:t>
            </a:r>
            <a:r>
              <a:rPr lang="en-NZ" altLang="en-US" b="1" baseline="30000">
                <a:sym typeface="Symbol" pitchFamily="18" charset="2"/>
              </a:rPr>
              <a:t>–</a:t>
            </a:r>
            <a:r>
              <a:rPr lang="en-NZ" altLang="en-US" b="1">
                <a:sym typeface="Symbol" pitchFamily="18" charset="2"/>
              </a:rPr>
              <a:t> 2   </a:t>
            </a:r>
            <a:r>
              <a:rPr lang="en-NZ" altLang="en-US" b="1" baseline="30000">
                <a:sym typeface="Symbol" pitchFamily="18" charset="2"/>
              </a:rPr>
              <a:t>–</a:t>
            </a:r>
            <a:r>
              <a:rPr lang="en-NZ" altLang="en-US" b="1">
                <a:sym typeface="Symbol" pitchFamily="18" charset="2"/>
              </a:rPr>
              <a:t>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    = (the opposite of </a:t>
            </a:r>
            <a:r>
              <a:rPr lang="en-NZ" altLang="en-US" b="1">
                <a:sym typeface="Symbol" pitchFamily="18" charset="2"/>
              </a:rPr>
              <a:t>2</a:t>
            </a:r>
            <a:r>
              <a:rPr lang="en-NZ" altLang="en-US">
                <a:sym typeface="Symbol" pitchFamily="18" charset="2"/>
              </a:rPr>
              <a:t>)  (the opposite of </a:t>
            </a:r>
            <a:r>
              <a:rPr lang="en-NZ" altLang="en-US" b="1">
                <a:sym typeface="Symbol" pitchFamily="18" charset="2"/>
              </a:rPr>
              <a:t>3</a:t>
            </a:r>
            <a:r>
              <a:rPr lang="en-NZ" altLang="en-US"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    = the opposite of ( </a:t>
            </a:r>
            <a:r>
              <a:rPr lang="en-NZ" altLang="en-US" b="1">
                <a:sym typeface="Symbol" pitchFamily="18" charset="2"/>
              </a:rPr>
              <a:t>2  </a:t>
            </a:r>
            <a:r>
              <a:rPr lang="en-NZ" altLang="en-US" b="1" baseline="30000">
                <a:sym typeface="Symbol" pitchFamily="18" charset="2"/>
              </a:rPr>
              <a:t>–</a:t>
            </a:r>
            <a:r>
              <a:rPr lang="en-NZ" altLang="en-US" b="1">
                <a:sym typeface="Symbol" pitchFamily="18" charset="2"/>
              </a:rPr>
              <a:t> 3</a:t>
            </a:r>
            <a:r>
              <a:rPr lang="en-NZ" altLang="en-US"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    = the opposite of (</a:t>
            </a:r>
            <a:r>
              <a:rPr lang="en-NZ" altLang="en-US" b="1" baseline="30000">
                <a:sym typeface="Symbol" pitchFamily="18" charset="2"/>
              </a:rPr>
              <a:t>–</a:t>
            </a:r>
            <a:r>
              <a:rPr lang="en-NZ" altLang="en-US" b="1">
                <a:sym typeface="Symbol" pitchFamily="18" charset="2"/>
              </a:rPr>
              <a:t> 6</a:t>
            </a:r>
            <a:r>
              <a:rPr lang="en-NZ" altLang="en-US"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ym typeface="Symbol" pitchFamily="18" charset="2"/>
              </a:rPr>
              <a:t>    = positive </a:t>
            </a:r>
            <a:r>
              <a:rPr lang="en-NZ" altLang="en-US" b="1">
                <a:sym typeface="Symbol" pitchFamily="18" charset="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03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4450"/>
            <a:ext cx="91440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>
                <a:solidFill>
                  <a:schemeClr val="accent6">
                    <a:lumMod val="75000"/>
                  </a:schemeClr>
                </a:solidFill>
              </a:rPr>
              <a:t>I think by Y13 they deserve a better explanation: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We know from the idea of “opposites” that:</a:t>
            </a:r>
            <a:r>
              <a:rPr lang="en-NZ" altLang="en-US" sz="2400" b="1" baseline="30000" dirty="0"/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baseline="30000" dirty="0"/>
              <a:t>                                         +</a:t>
            </a:r>
            <a:r>
              <a:rPr lang="en-NZ" altLang="en-US" sz="2400" b="1" dirty="0"/>
              <a:t>3</a:t>
            </a:r>
            <a:r>
              <a:rPr lang="en-NZ" altLang="en-US" sz="2400" dirty="0"/>
              <a:t>    </a:t>
            </a:r>
            <a:r>
              <a:rPr lang="en-NZ" altLang="en-US" sz="2400" b="1" dirty="0"/>
              <a:t>+   </a:t>
            </a:r>
            <a:r>
              <a:rPr lang="en-NZ" altLang="en-US" sz="2400" dirty="0"/>
              <a:t> </a:t>
            </a:r>
            <a:r>
              <a:rPr lang="en-NZ" altLang="en-US" sz="2400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sz="2400" b="1" dirty="0">
                <a:solidFill>
                  <a:srgbClr val="002060"/>
                </a:solidFill>
              </a:rPr>
              <a:t>3</a:t>
            </a:r>
            <a:r>
              <a:rPr lang="en-NZ" altLang="en-US" sz="2400" b="1" dirty="0"/>
              <a:t> </a:t>
            </a:r>
            <a:r>
              <a:rPr lang="en-NZ" altLang="en-US" sz="2400" dirty="0"/>
              <a:t>        </a:t>
            </a:r>
            <a:r>
              <a:rPr lang="en-NZ" altLang="en-US" sz="2400" b="1" dirty="0"/>
              <a:t>=</a:t>
            </a:r>
            <a:r>
              <a:rPr lang="en-NZ" altLang="en-US" sz="2400" dirty="0"/>
              <a:t>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so multiplying both sides by </a:t>
            </a:r>
            <a:r>
              <a:rPr lang="en-NZ" altLang="en-US" sz="2400" b="1" baseline="30000" dirty="0"/>
              <a:t>–</a:t>
            </a:r>
            <a:r>
              <a:rPr lang="en-NZ" altLang="en-US" sz="2400" b="1" dirty="0"/>
              <a:t>2 produces: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              </a:t>
            </a:r>
            <a:r>
              <a:rPr lang="en-NZ" altLang="en-US" sz="2400" b="1" baseline="30000" dirty="0"/>
              <a:t>–</a:t>
            </a:r>
            <a:r>
              <a:rPr lang="en-NZ" altLang="en-US" sz="2400" b="1" dirty="0"/>
              <a:t>2 ×( </a:t>
            </a:r>
            <a:r>
              <a:rPr lang="en-NZ" altLang="en-US" sz="2400" b="1" baseline="30000" dirty="0"/>
              <a:t>+</a:t>
            </a:r>
            <a:r>
              <a:rPr lang="en-NZ" altLang="en-US" sz="2400" b="1" dirty="0"/>
              <a:t>3</a:t>
            </a:r>
            <a:r>
              <a:rPr lang="en-NZ" altLang="en-US" sz="2400" dirty="0"/>
              <a:t>    </a:t>
            </a:r>
            <a:r>
              <a:rPr lang="en-NZ" altLang="en-US" sz="2400" b="1" dirty="0"/>
              <a:t>+   </a:t>
            </a:r>
            <a:r>
              <a:rPr lang="en-NZ" altLang="en-US" sz="2400" dirty="0"/>
              <a:t> </a:t>
            </a:r>
            <a:r>
              <a:rPr lang="en-NZ" altLang="en-US" sz="2400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sz="2400" b="1" dirty="0">
                <a:solidFill>
                  <a:srgbClr val="002060"/>
                </a:solidFill>
              </a:rPr>
              <a:t>3</a:t>
            </a:r>
            <a:r>
              <a:rPr lang="en-NZ" altLang="en-US" sz="2400" b="1" dirty="0"/>
              <a:t>  )      =  </a:t>
            </a:r>
            <a:r>
              <a:rPr lang="en-NZ" altLang="en-US" sz="2400" b="1" baseline="30000" dirty="0"/>
              <a:t>–</a:t>
            </a:r>
            <a:r>
              <a:rPr lang="en-NZ" altLang="en-US" sz="2400" b="1" dirty="0"/>
              <a:t>2 × 0 </a:t>
            </a:r>
            <a:endParaRPr lang="en-NZ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If we expand the bracket we get: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                  </a:t>
            </a:r>
            <a:r>
              <a:rPr lang="en-NZ" altLang="en-US" sz="2400" b="1" baseline="30000" dirty="0"/>
              <a:t>–</a:t>
            </a:r>
            <a:r>
              <a:rPr lang="en-NZ" altLang="en-US" sz="2400" b="1" dirty="0"/>
              <a:t>2 ×</a:t>
            </a:r>
            <a:r>
              <a:rPr lang="en-NZ" altLang="en-US" sz="2400" b="1" baseline="30000" dirty="0"/>
              <a:t>+</a:t>
            </a:r>
            <a:r>
              <a:rPr lang="en-NZ" altLang="en-US" sz="2400" b="1" dirty="0"/>
              <a:t>3</a:t>
            </a:r>
            <a:r>
              <a:rPr lang="en-NZ" altLang="en-US" sz="2400" dirty="0"/>
              <a:t>    </a:t>
            </a:r>
            <a:r>
              <a:rPr lang="en-NZ" altLang="en-US" sz="2400" b="1" dirty="0"/>
              <a:t>+   </a:t>
            </a:r>
            <a:r>
              <a:rPr lang="en-NZ" altLang="en-US" sz="2400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sz="2400" b="1" dirty="0">
                <a:solidFill>
                  <a:srgbClr val="002060"/>
                </a:solidFill>
              </a:rPr>
              <a:t>2 ×</a:t>
            </a:r>
            <a:r>
              <a:rPr lang="en-NZ" altLang="en-US" sz="2400" dirty="0">
                <a:solidFill>
                  <a:srgbClr val="002060"/>
                </a:solidFill>
              </a:rPr>
              <a:t> </a:t>
            </a:r>
            <a:r>
              <a:rPr lang="en-NZ" altLang="en-US" sz="2400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sz="2400" b="1" dirty="0">
                <a:solidFill>
                  <a:srgbClr val="002060"/>
                </a:solidFill>
              </a:rPr>
              <a:t>3   </a:t>
            </a:r>
            <a:r>
              <a:rPr lang="en-NZ" altLang="en-US" sz="2400" b="1" dirty="0"/>
              <a:t>=  </a:t>
            </a:r>
            <a:r>
              <a:rPr lang="en-NZ" altLang="en-US" sz="2400" dirty="0"/>
              <a:t>  0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We know that </a:t>
            </a:r>
            <a:r>
              <a:rPr lang="en-NZ" altLang="en-US" sz="2400" b="1" baseline="30000" dirty="0"/>
              <a:t>–</a:t>
            </a:r>
            <a:r>
              <a:rPr lang="en-NZ" altLang="en-US" sz="2400" b="1" dirty="0"/>
              <a:t>2 ×</a:t>
            </a:r>
            <a:r>
              <a:rPr lang="en-NZ" altLang="en-US" sz="2400" b="1" baseline="30000" dirty="0"/>
              <a:t>+</a:t>
            </a:r>
            <a:r>
              <a:rPr lang="en-NZ" altLang="en-US" sz="2400" b="1" dirty="0"/>
              <a:t>3</a:t>
            </a:r>
            <a:r>
              <a:rPr lang="en-NZ" altLang="en-US" sz="2400" dirty="0"/>
              <a:t> = </a:t>
            </a:r>
            <a:r>
              <a:rPr lang="en-NZ" altLang="en-US" sz="2400" b="1" baseline="30000" dirty="0"/>
              <a:t>–</a:t>
            </a:r>
            <a:r>
              <a:rPr lang="en-NZ" altLang="en-US" sz="2400" b="1" dirty="0"/>
              <a:t>6 so we now have the equation: </a:t>
            </a:r>
            <a:r>
              <a:rPr lang="en-NZ" altLang="en-US" sz="2400" dirty="0"/>
              <a:t>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                  </a:t>
            </a:r>
            <a:r>
              <a:rPr lang="en-NZ" altLang="en-US" b="1" baseline="30000" dirty="0"/>
              <a:t>–</a:t>
            </a:r>
            <a:r>
              <a:rPr lang="en-NZ" altLang="en-US" b="1" dirty="0"/>
              <a:t>6 + </a:t>
            </a:r>
            <a:r>
              <a:rPr lang="en-NZ" altLang="en-US" b="1" dirty="0">
                <a:solidFill>
                  <a:srgbClr val="002060"/>
                </a:solidFill>
              </a:rPr>
              <a:t>(</a:t>
            </a:r>
            <a:r>
              <a:rPr lang="en-NZ" altLang="en-US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b="1" dirty="0">
                <a:solidFill>
                  <a:srgbClr val="002060"/>
                </a:solidFill>
              </a:rPr>
              <a:t>2 ×</a:t>
            </a:r>
            <a:r>
              <a:rPr lang="en-NZ" altLang="en-US" dirty="0">
                <a:solidFill>
                  <a:srgbClr val="002060"/>
                </a:solidFill>
              </a:rPr>
              <a:t> </a:t>
            </a:r>
            <a:r>
              <a:rPr lang="en-NZ" altLang="en-US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b="1" dirty="0">
                <a:solidFill>
                  <a:srgbClr val="002060"/>
                </a:solidFill>
              </a:rPr>
              <a:t>3 )</a:t>
            </a:r>
            <a:r>
              <a:rPr lang="en-NZ" altLang="en-US" b="1" dirty="0"/>
              <a:t>   =  </a:t>
            </a:r>
            <a:r>
              <a:rPr lang="en-NZ" altLang="en-US" dirty="0"/>
              <a:t>  0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 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but we know from the opposites idea that: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                  </a:t>
            </a:r>
            <a:r>
              <a:rPr lang="en-NZ" altLang="en-US" b="1" baseline="30000" dirty="0"/>
              <a:t>–</a:t>
            </a:r>
            <a:r>
              <a:rPr lang="en-NZ" altLang="en-US" b="1" dirty="0"/>
              <a:t>6 +</a:t>
            </a:r>
            <a:r>
              <a:rPr lang="en-NZ" altLang="en-US" b="1" baseline="30000" dirty="0"/>
              <a:t> </a:t>
            </a:r>
            <a:r>
              <a:rPr lang="en-NZ" altLang="en-US" b="1" dirty="0">
                <a:solidFill>
                  <a:srgbClr val="002060"/>
                </a:solidFill>
              </a:rPr>
              <a:t>(   </a:t>
            </a:r>
            <a:r>
              <a:rPr lang="en-NZ" altLang="en-US" b="1" baseline="30000" dirty="0">
                <a:solidFill>
                  <a:srgbClr val="002060"/>
                </a:solidFill>
              </a:rPr>
              <a:t>+</a:t>
            </a:r>
            <a:r>
              <a:rPr lang="en-NZ" altLang="en-US" b="1" dirty="0">
                <a:solidFill>
                  <a:srgbClr val="002060"/>
                </a:solidFill>
              </a:rPr>
              <a:t> 6    )    </a:t>
            </a:r>
            <a:r>
              <a:rPr lang="en-NZ" altLang="en-US" b="1" dirty="0"/>
              <a:t>=  </a:t>
            </a:r>
            <a:r>
              <a:rPr lang="en-NZ" altLang="en-US" dirty="0"/>
              <a:t>  0  </a:t>
            </a:r>
            <a:r>
              <a:rPr lang="en-NZ" altLang="en-US" sz="2400" dirty="0"/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By comparing these last two equations: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baseline="30000" dirty="0"/>
              <a:t>                                </a:t>
            </a:r>
            <a:r>
              <a:rPr lang="en-NZ" altLang="en-US" sz="2800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sz="2800" b="1" dirty="0">
                <a:solidFill>
                  <a:srgbClr val="002060"/>
                </a:solidFill>
              </a:rPr>
              <a:t>2 ×</a:t>
            </a:r>
            <a:r>
              <a:rPr lang="en-NZ" altLang="en-US" sz="2800" dirty="0">
                <a:solidFill>
                  <a:srgbClr val="002060"/>
                </a:solidFill>
              </a:rPr>
              <a:t> </a:t>
            </a:r>
            <a:r>
              <a:rPr lang="en-NZ" altLang="en-US" sz="2800" b="1" baseline="30000" dirty="0">
                <a:solidFill>
                  <a:srgbClr val="002060"/>
                </a:solidFill>
              </a:rPr>
              <a:t>–</a:t>
            </a:r>
            <a:r>
              <a:rPr lang="en-NZ" altLang="en-US" sz="2800" b="1" dirty="0">
                <a:solidFill>
                  <a:srgbClr val="002060"/>
                </a:solidFill>
              </a:rPr>
              <a:t>3   </a:t>
            </a:r>
            <a:r>
              <a:rPr lang="en-NZ" altLang="en-US" sz="2400" b="1" dirty="0"/>
              <a:t>MUST BE   </a:t>
            </a:r>
            <a:r>
              <a:rPr lang="en-NZ" altLang="en-US" sz="2800" b="1" baseline="30000" dirty="0">
                <a:solidFill>
                  <a:srgbClr val="002060"/>
                </a:solidFill>
              </a:rPr>
              <a:t>+</a:t>
            </a:r>
            <a:r>
              <a:rPr lang="en-NZ" altLang="en-US" sz="2800" b="1" dirty="0">
                <a:solidFill>
                  <a:srgbClr val="002060"/>
                </a:solidFill>
              </a:rPr>
              <a:t> 6</a:t>
            </a:r>
            <a:r>
              <a:rPr lang="en-NZ" altLang="en-US" sz="2400" b="1" dirty="0"/>
              <a:t>     </a:t>
            </a:r>
            <a:endParaRPr lang="en-NZ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                </a:t>
            </a:r>
            <a:r>
              <a:rPr lang="en-NZ" altLang="en-US" sz="2400" b="1" dirty="0">
                <a:solidFill>
                  <a:schemeClr val="accent6">
                    <a:lumMod val="75000"/>
                  </a:schemeClr>
                </a:solidFill>
              </a:rPr>
              <a:t>NEGATIVE × NEGATIVE = POSITIVE  </a:t>
            </a:r>
            <a:endParaRPr lang="en-NZ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</p:txBody>
      </p:sp>
      <p:sp>
        <p:nvSpPr>
          <p:cNvPr id="2" name="Freeform 1"/>
          <p:cNvSpPr/>
          <p:nvPr/>
        </p:nvSpPr>
        <p:spPr>
          <a:xfrm>
            <a:off x="2590018" y="3283603"/>
            <a:ext cx="2456084" cy="684737"/>
          </a:xfrm>
          <a:custGeom>
            <a:avLst/>
            <a:gdLst>
              <a:gd name="connsiteX0" fmla="*/ 1067582 w 2456084"/>
              <a:gd name="connsiteY0" fmla="*/ 60098 h 684737"/>
              <a:gd name="connsiteX1" fmla="*/ 207773 w 2456084"/>
              <a:gd name="connsiteY1" fmla="*/ 46451 h 684737"/>
              <a:gd name="connsiteX2" fmla="*/ 180478 w 2456084"/>
              <a:gd name="connsiteY2" fmla="*/ 619657 h 684737"/>
              <a:gd name="connsiteX3" fmla="*/ 2254937 w 2456084"/>
              <a:gd name="connsiteY3" fmla="*/ 606009 h 684737"/>
              <a:gd name="connsiteX4" fmla="*/ 2241289 w 2456084"/>
              <a:gd name="connsiteY4" fmla="*/ 32803 h 684737"/>
              <a:gd name="connsiteX5" fmla="*/ 1067582 w 2456084"/>
              <a:gd name="connsiteY5" fmla="*/ 60098 h 68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6084" h="684737">
                <a:moveTo>
                  <a:pt x="1067582" y="60098"/>
                </a:moveTo>
                <a:cubicBezTo>
                  <a:pt x="728663" y="62373"/>
                  <a:pt x="355624" y="-46809"/>
                  <a:pt x="207773" y="46451"/>
                </a:cubicBezTo>
                <a:cubicBezTo>
                  <a:pt x="59922" y="139711"/>
                  <a:pt x="-160716" y="526397"/>
                  <a:pt x="180478" y="619657"/>
                </a:cubicBezTo>
                <a:cubicBezTo>
                  <a:pt x="521672" y="712917"/>
                  <a:pt x="1911469" y="703818"/>
                  <a:pt x="2254937" y="606009"/>
                </a:cubicBezTo>
                <a:cubicBezTo>
                  <a:pt x="2598406" y="508200"/>
                  <a:pt x="2439182" y="119239"/>
                  <a:pt x="2241289" y="32803"/>
                </a:cubicBezTo>
                <a:cubicBezTo>
                  <a:pt x="2043396" y="-53633"/>
                  <a:pt x="1406501" y="57823"/>
                  <a:pt x="1067582" y="6009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reeform 2"/>
          <p:cNvSpPr/>
          <p:nvPr/>
        </p:nvSpPr>
        <p:spPr>
          <a:xfrm>
            <a:off x="2580594" y="4473417"/>
            <a:ext cx="2265260" cy="716428"/>
          </a:xfrm>
          <a:custGeom>
            <a:avLst/>
            <a:gdLst>
              <a:gd name="connsiteX0" fmla="*/ 1172540 w 2265260"/>
              <a:gd name="connsiteY0" fmla="*/ 57640 h 716428"/>
              <a:gd name="connsiteX1" fmla="*/ 162606 w 2265260"/>
              <a:gd name="connsiteY1" fmla="*/ 43992 h 716428"/>
              <a:gd name="connsiteX2" fmla="*/ 189902 w 2265260"/>
              <a:gd name="connsiteY2" fmla="*/ 658141 h 716428"/>
              <a:gd name="connsiteX3" fmla="*/ 1977758 w 2265260"/>
              <a:gd name="connsiteY3" fmla="*/ 630846 h 716428"/>
              <a:gd name="connsiteX4" fmla="*/ 2182475 w 2265260"/>
              <a:gd name="connsiteY4" fmla="*/ 125879 h 716428"/>
              <a:gd name="connsiteX5" fmla="*/ 1172540 w 2265260"/>
              <a:gd name="connsiteY5" fmla="*/ 57640 h 7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5260" h="716428">
                <a:moveTo>
                  <a:pt x="1172540" y="57640"/>
                </a:moveTo>
                <a:cubicBezTo>
                  <a:pt x="835895" y="43992"/>
                  <a:pt x="326379" y="-56092"/>
                  <a:pt x="162606" y="43992"/>
                </a:cubicBezTo>
                <a:cubicBezTo>
                  <a:pt x="-1167" y="144076"/>
                  <a:pt x="-112623" y="560332"/>
                  <a:pt x="189902" y="658141"/>
                </a:cubicBezTo>
                <a:cubicBezTo>
                  <a:pt x="492427" y="755950"/>
                  <a:pt x="1645662" y="719556"/>
                  <a:pt x="1977758" y="630846"/>
                </a:cubicBezTo>
                <a:cubicBezTo>
                  <a:pt x="2309854" y="542136"/>
                  <a:pt x="2318952" y="221413"/>
                  <a:pt x="2182475" y="125879"/>
                </a:cubicBezTo>
                <a:cubicBezTo>
                  <a:pt x="2045998" y="30345"/>
                  <a:pt x="1509185" y="71288"/>
                  <a:pt x="1172540" y="5764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74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4450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OR MORE CONCISELY: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baseline="30000"/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                              3</a:t>
            </a:r>
            <a:r>
              <a:rPr lang="en-NZ" altLang="en-US" sz="2400"/>
              <a:t>    </a:t>
            </a:r>
            <a:r>
              <a:rPr lang="en-NZ" altLang="en-US" sz="2400" b="1"/>
              <a:t>+   </a:t>
            </a:r>
            <a:r>
              <a:rPr lang="en-NZ" altLang="en-US" sz="2400"/>
              <a:t> </a:t>
            </a:r>
            <a:r>
              <a:rPr lang="en-NZ" altLang="en-US" sz="2400" b="1" baseline="30000">
                <a:solidFill>
                  <a:srgbClr val="002060"/>
                </a:solidFill>
              </a:rPr>
              <a:t>–</a:t>
            </a:r>
            <a:r>
              <a:rPr lang="en-NZ" altLang="en-US" sz="2400" b="1">
                <a:solidFill>
                  <a:srgbClr val="002060"/>
                </a:solidFill>
              </a:rPr>
              <a:t>3</a:t>
            </a:r>
            <a:r>
              <a:rPr lang="en-NZ" altLang="en-US" sz="2400" b="1"/>
              <a:t> </a:t>
            </a:r>
            <a:r>
              <a:rPr lang="en-NZ" altLang="en-US" sz="2400"/>
              <a:t>        </a:t>
            </a:r>
            <a:r>
              <a:rPr lang="en-NZ" altLang="en-US" sz="2400" b="1"/>
              <a:t>=</a:t>
            </a:r>
            <a:r>
              <a:rPr lang="en-NZ" altLang="en-US" sz="2400"/>
              <a:t>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                    </a:t>
            </a:r>
            <a:r>
              <a:rPr lang="en-NZ" altLang="en-US" sz="2400" b="1" baseline="30000"/>
              <a:t>–</a:t>
            </a:r>
            <a:r>
              <a:rPr lang="en-NZ" altLang="en-US" sz="2400" b="1"/>
              <a:t>2 ×( 3</a:t>
            </a:r>
            <a:r>
              <a:rPr lang="en-NZ" altLang="en-US" sz="2400"/>
              <a:t>    </a:t>
            </a:r>
            <a:r>
              <a:rPr lang="en-NZ" altLang="en-US" sz="2400" b="1"/>
              <a:t>+   </a:t>
            </a:r>
            <a:r>
              <a:rPr lang="en-NZ" altLang="en-US" sz="2400"/>
              <a:t> </a:t>
            </a:r>
            <a:r>
              <a:rPr lang="en-NZ" altLang="en-US" sz="2400" b="1" baseline="30000">
                <a:solidFill>
                  <a:srgbClr val="002060"/>
                </a:solidFill>
              </a:rPr>
              <a:t>–</a:t>
            </a:r>
            <a:r>
              <a:rPr lang="en-NZ" altLang="en-US" sz="2400" b="1">
                <a:solidFill>
                  <a:srgbClr val="002060"/>
                </a:solidFill>
              </a:rPr>
              <a:t>3</a:t>
            </a:r>
            <a:r>
              <a:rPr lang="en-NZ" altLang="en-US" sz="2400" b="1"/>
              <a:t>  )       =  </a:t>
            </a:r>
            <a:r>
              <a:rPr lang="en-NZ" altLang="en-US" sz="2400" b="1" baseline="30000"/>
              <a:t>–</a:t>
            </a:r>
            <a:r>
              <a:rPr lang="en-NZ" altLang="en-US" sz="2400" b="1"/>
              <a:t>2 × 0 </a:t>
            </a: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                    </a:t>
            </a:r>
            <a:r>
              <a:rPr lang="en-NZ" altLang="en-US" sz="2400" b="1" baseline="30000"/>
              <a:t>–</a:t>
            </a:r>
            <a:r>
              <a:rPr lang="en-NZ" altLang="en-US" sz="2400" b="1"/>
              <a:t>2×3</a:t>
            </a:r>
            <a:r>
              <a:rPr lang="en-NZ" altLang="en-US" sz="2400"/>
              <a:t>    </a:t>
            </a:r>
            <a:r>
              <a:rPr lang="en-NZ" altLang="en-US" sz="2400" b="1"/>
              <a:t>+   </a:t>
            </a:r>
            <a:r>
              <a:rPr lang="en-NZ" altLang="en-US" sz="2400" b="1" baseline="30000">
                <a:solidFill>
                  <a:srgbClr val="002060"/>
                </a:solidFill>
              </a:rPr>
              <a:t>–</a:t>
            </a:r>
            <a:r>
              <a:rPr lang="en-NZ" altLang="en-US" sz="2400" b="1">
                <a:solidFill>
                  <a:srgbClr val="002060"/>
                </a:solidFill>
              </a:rPr>
              <a:t>2×</a:t>
            </a:r>
            <a:r>
              <a:rPr lang="en-NZ" altLang="en-US" sz="2400" b="1" baseline="30000">
                <a:solidFill>
                  <a:srgbClr val="002060"/>
                </a:solidFill>
              </a:rPr>
              <a:t>–</a:t>
            </a:r>
            <a:r>
              <a:rPr lang="en-NZ" altLang="en-US" sz="2400" b="1">
                <a:solidFill>
                  <a:srgbClr val="002060"/>
                </a:solidFill>
              </a:rPr>
              <a:t>3     </a:t>
            </a:r>
            <a:r>
              <a:rPr lang="en-NZ" altLang="en-US" sz="2400" b="1"/>
              <a:t>=  </a:t>
            </a:r>
            <a:r>
              <a:rPr lang="en-NZ" altLang="en-US" sz="2400"/>
              <a:t>  0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baseline="30000"/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baseline="30000"/>
              <a:t>                        </a:t>
            </a:r>
            <a:r>
              <a:rPr lang="en-NZ" altLang="en-US" sz="2800" b="1"/>
              <a:t>so</a:t>
            </a:r>
            <a:r>
              <a:rPr lang="en-NZ" altLang="en-US" sz="2800" b="1" baseline="30000"/>
              <a:t>     –</a:t>
            </a:r>
            <a:r>
              <a:rPr lang="en-NZ" altLang="en-US" sz="2800" b="1"/>
              <a:t>6    +  </a:t>
            </a:r>
            <a:r>
              <a:rPr lang="en-NZ" altLang="en-US" sz="2800" b="1" baseline="30000">
                <a:solidFill>
                  <a:srgbClr val="002060"/>
                </a:solidFill>
              </a:rPr>
              <a:t>–</a:t>
            </a:r>
            <a:r>
              <a:rPr lang="en-NZ" altLang="en-US" sz="2800" b="1">
                <a:solidFill>
                  <a:srgbClr val="002060"/>
                </a:solidFill>
              </a:rPr>
              <a:t>2×</a:t>
            </a:r>
            <a:r>
              <a:rPr lang="en-NZ" altLang="en-US" sz="2800" b="1" baseline="30000">
                <a:solidFill>
                  <a:srgbClr val="002060"/>
                </a:solidFill>
              </a:rPr>
              <a:t>–</a:t>
            </a:r>
            <a:r>
              <a:rPr lang="en-NZ" altLang="en-US" sz="2800" b="1">
                <a:solidFill>
                  <a:srgbClr val="002060"/>
                </a:solidFill>
              </a:rPr>
              <a:t>3 </a:t>
            </a:r>
            <a:r>
              <a:rPr lang="en-NZ" altLang="en-US" sz="2800" b="1"/>
              <a:t>    =  </a:t>
            </a:r>
            <a:r>
              <a:rPr lang="en-NZ" altLang="en-US" sz="2800"/>
              <a:t>  0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 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              </a:t>
            </a:r>
            <a:r>
              <a:rPr lang="en-NZ" altLang="en-US" sz="2400" b="1"/>
              <a:t>but </a:t>
            </a:r>
            <a:r>
              <a:rPr lang="en-NZ" altLang="en-US" sz="2400"/>
              <a:t>  </a:t>
            </a:r>
            <a:r>
              <a:rPr lang="en-NZ" altLang="en-US" sz="2800" b="1" baseline="30000"/>
              <a:t>–</a:t>
            </a:r>
            <a:r>
              <a:rPr lang="en-NZ" altLang="en-US" sz="2800" b="1"/>
              <a:t>6    +     </a:t>
            </a:r>
            <a:r>
              <a:rPr lang="en-NZ" altLang="en-US" sz="2800" b="1" baseline="30000"/>
              <a:t>+</a:t>
            </a:r>
            <a:r>
              <a:rPr lang="en-NZ" altLang="en-US" sz="2800" b="1">
                <a:solidFill>
                  <a:srgbClr val="002060"/>
                </a:solidFill>
              </a:rPr>
              <a:t>6        </a:t>
            </a:r>
            <a:r>
              <a:rPr lang="en-NZ" altLang="en-US" sz="2800" b="1"/>
              <a:t>=  </a:t>
            </a:r>
            <a:r>
              <a:rPr lang="en-NZ" altLang="en-US" sz="2800"/>
              <a:t>  0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solidFill>
                  <a:srgbClr val="002060"/>
                </a:solidFill>
              </a:rPr>
              <a:t>                so    </a:t>
            </a:r>
            <a:r>
              <a:rPr lang="en-NZ" altLang="en-US" sz="2400" b="1" baseline="30000">
                <a:solidFill>
                  <a:srgbClr val="002060"/>
                </a:solidFill>
              </a:rPr>
              <a:t>–</a:t>
            </a:r>
            <a:r>
              <a:rPr lang="en-NZ" altLang="en-US" sz="2400" b="1">
                <a:solidFill>
                  <a:srgbClr val="002060"/>
                </a:solidFill>
              </a:rPr>
              <a:t>2×</a:t>
            </a:r>
            <a:r>
              <a:rPr lang="en-NZ" altLang="en-US" sz="2400" b="1" baseline="30000">
                <a:solidFill>
                  <a:srgbClr val="002060"/>
                </a:solidFill>
              </a:rPr>
              <a:t>–</a:t>
            </a:r>
            <a:r>
              <a:rPr lang="en-NZ" altLang="en-US" sz="2400" b="1">
                <a:solidFill>
                  <a:srgbClr val="002060"/>
                </a:solidFill>
              </a:rPr>
              <a:t>3   </a:t>
            </a:r>
            <a:r>
              <a:rPr lang="en-NZ" altLang="en-US" sz="2400" b="1"/>
              <a:t>MUST BE   </a:t>
            </a:r>
            <a:r>
              <a:rPr lang="en-NZ" altLang="en-US" sz="2400" b="1" baseline="30000"/>
              <a:t>+</a:t>
            </a:r>
            <a:r>
              <a:rPr lang="en-NZ" altLang="en-US" sz="2400" b="1">
                <a:solidFill>
                  <a:srgbClr val="002060"/>
                </a:solidFill>
              </a:rPr>
              <a:t>6</a:t>
            </a:r>
            <a:r>
              <a:rPr lang="en-NZ" altLang="en-US" sz="2400" b="1"/>
              <a:t>     </a:t>
            </a: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               NEGATIVE × NEGATIVE = POSITIVE  </a:t>
            </a: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2" name="Freeform 1"/>
          <p:cNvSpPr/>
          <p:nvPr/>
        </p:nvSpPr>
        <p:spPr>
          <a:xfrm>
            <a:off x="3683000" y="2636838"/>
            <a:ext cx="1616075" cy="1506537"/>
          </a:xfrm>
          <a:custGeom>
            <a:avLst/>
            <a:gdLst>
              <a:gd name="connsiteX0" fmla="*/ 946162 w 1616080"/>
              <a:gd name="connsiteY0" fmla="*/ 1442043 h 1506645"/>
              <a:gd name="connsiteX1" fmla="*/ 1593862 w 1616080"/>
              <a:gd name="connsiteY1" fmla="*/ 165693 h 1506645"/>
              <a:gd name="connsiteX2" fmla="*/ 107962 w 1616080"/>
              <a:gd name="connsiteY2" fmla="*/ 127593 h 1506645"/>
              <a:gd name="connsiteX3" fmla="*/ 203212 w 1616080"/>
              <a:gd name="connsiteY3" fmla="*/ 1194393 h 1506645"/>
              <a:gd name="connsiteX4" fmla="*/ 946162 w 1616080"/>
              <a:gd name="connsiteY4" fmla="*/ 1442043 h 150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080" h="1506645">
                <a:moveTo>
                  <a:pt x="946162" y="1442043"/>
                </a:moveTo>
                <a:cubicBezTo>
                  <a:pt x="1177937" y="1270593"/>
                  <a:pt x="1733562" y="384768"/>
                  <a:pt x="1593862" y="165693"/>
                </a:cubicBezTo>
                <a:cubicBezTo>
                  <a:pt x="1454162" y="-53382"/>
                  <a:pt x="339737" y="-43857"/>
                  <a:pt x="107962" y="127593"/>
                </a:cubicBezTo>
                <a:cubicBezTo>
                  <a:pt x="-123813" y="299043"/>
                  <a:pt x="69862" y="975318"/>
                  <a:pt x="203212" y="1194393"/>
                </a:cubicBezTo>
                <a:cubicBezTo>
                  <a:pt x="336562" y="1413468"/>
                  <a:pt x="714387" y="1613493"/>
                  <a:pt x="946162" y="14420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45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635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  Even a general demonstration would be appropriate: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               </a:t>
            </a: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We know from the opposites idea that:</a:t>
            </a:r>
            <a:r>
              <a:rPr lang="en-NZ" altLang="en-US" sz="2400" b="1" baseline="300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baseline="300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   + 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    = 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so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 (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   + 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)    =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 × 0</a:t>
            </a: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                          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 ×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   +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 ×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     =    0</a:t>
            </a: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ab  +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 ×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     =    0     </a:t>
            </a:r>
            <a:endParaRPr lang="en-NZ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      but we know from the opposites idea that: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ab  +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ab       =    0</a:t>
            </a: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    By comparing these last two equations: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                             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 ×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MUST BE   </a:t>
            </a:r>
            <a:r>
              <a:rPr lang="en-NZ" altLang="en-US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NZ" altLang="en-US" sz="2400" b="1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           </a:t>
            </a:r>
            <a:r>
              <a:rPr lang="en-NZ" altLang="en-US" sz="2400" b="1" dirty="0">
                <a:solidFill>
                  <a:schemeClr val="accent6">
                    <a:lumMod val="75000"/>
                  </a:schemeClr>
                </a:solidFill>
              </a:rPr>
              <a:t>NEGATIVE × NEGATIVE = POSITIVE</a:t>
            </a:r>
            <a:endParaRPr lang="en-NZ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40246" y="2870025"/>
            <a:ext cx="1176463" cy="600665"/>
          </a:xfrm>
          <a:custGeom>
            <a:avLst/>
            <a:gdLst>
              <a:gd name="connsiteX0" fmla="*/ 558047 w 1176463"/>
              <a:gd name="connsiteY0" fmla="*/ 36948 h 600665"/>
              <a:gd name="connsiteX1" fmla="*/ 66727 w 1176463"/>
              <a:gd name="connsiteY1" fmla="*/ 77891 h 600665"/>
              <a:gd name="connsiteX2" fmla="*/ 53079 w 1176463"/>
              <a:gd name="connsiteY2" fmla="*/ 460029 h 600665"/>
              <a:gd name="connsiteX3" fmla="*/ 517103 w 1176463"/>
              <a:gd name="connsiteY3" fmla="*/ 596506 h 600665"/>
              <a:gd name="connsiteX4" fmla="*/ 1103957 w 1176463"/>
              <a:gd name="connsiteY4" fmla="*/ 514620 h 600665"/>
              <a:gd name="connsiteX5" fmla="*/ 1103957 w 1176463"/>
              <a:gd name="connsiteY5" fmla="*/ 36948 h 600665"/>
              <a:gd name="connsiteX6" fmla="*/ 558047 w 1176463"/>
              <a:gd name="connsiteY6" fmla="*/ 36948 h 6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463" h="600665">
                <a:moveTo>
                  <a:pt x="558047" y="36948"/>
                </a:moveTo>
                <a:cubicBezTo>
                  <a:pt x="385175" y="43772"/>
                  <a:pt x="150888" y="7377"/>
                  <a:pt x="66727" y="77891"/>
                </a:cubicBezTo>
                <a:cubicBezTo>
                  <a:pt x="-17434" y="148405"/>
                  <a:pt x="-21984" y="373593"/>
                  <a:pt x="53079" y="460029"/>
                </a:cubicBezTo>
                <a:cubicBezTo>
                  <a:pt x="128142" y="546465"/>
                  <a:pt x="341957" y="587408"/>
                  <a:pt x="517103" y="596506"/>
                </a:cubicBezTo>
                <a:cubicBezTo>
                  <a:pt x="692249" y="605605"/>
                  <a:pt x="1006148" y="607880"/>
                  <a:pt x="1103957" y="514620"/>
                </a:cubicBezTo>
                <a:cubicBezTo>
                  <a:pt x="1201766" y="421360"/>
                  <a:pt x="1199491" y="116560"/>
                  <a:pt x="1103957" y="36948"/>
                </a:cubicBezTo>
                <a:cubicBezTo>
                  <a:pt x="1008423" y="-42664"/>
                  <a:pt x="730919" y="30124"/>
                  <a:pt x="558047" y="36948"/>
                </a:cubicBezTo>
                <a:close/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reeform 2"/>
          <p:cNvSpPr/>
          <p:nvPr/>
        </p:nvSpPr>
        <p:spPr>
          <a:xfrm>
            <a:off x="2960609" y="4031060"/>
            <a:ext cx="908441" cy="517685"/>
          </a:xfrm>
          <a:custGeom>
            <a:avLst/>
            <a:gdLst>
              <a:gd name="connsiteX0" fmla="*/ 464979 w 908441"/>
              <a:gd name="connsiteY0" fmla="*/ 8677 h 517685"/>
              <a:gd name="connsiteX1" fmla="*/ 41898 w 908441"/>
              <a:gd name="connsiteY1" fmla="*/ 117859 h 517685"/>
              <a:gd name="connsiteX2" fmla="*/ 55546 w 908441"/>
              <a:gd name="connsiteY2" fmla="*/ 363519 h 517685"/>
              <a:gd name="connsiteX3" fmla="*/ 396740 w 908441"/>
              <a:gd name="connsiteY3" fmla="*/ 513644 h 517685"/>
              <a:gd name="connsiteX4" fmla="*/ 819821 w 908441"/>
              <a:gd name="connsiteY4" fmla="*/ 445406 h 517685"/>
              <a:gd name="connsiteX5" fmla="*/ 901707 w 908441"/>
              <a:gd name="connsiteY5" fmla="*/ 145155 h 517685"/>
              <a:gd name="connsiteX6" fmla="*/ 710639 w 908441"/>
              <a:gd name="connsiteY6" fmla="*/ 22325 h 517685"/>
              <a:gd name="connsiteX7" fmla="*/ 464979 w 908441"/>
              <a:gd name="connsiteY7" fmla="*/ 8677 h 51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441" h="517685">
                <a:moveTo>
                  <a:pt x="464979" y="8677"/>
                </a:moveTo>
                <a:cubicBezTo>
                  <a:pt x="353522" y="24599"/>
                  <a:pt x="110137" y="58719"/>
                  <a:pt x="41898" y="117859"/>
                </a:cubicBezTo>
                <a:cubicBezTo>
                  <a:pt x="-26341" y="176999"/>
                  <a:pt x="-3594" y="297555"/>
                  <a:pt x="55546" y="363519"/>
                </a:cubicBezTo>
                <a:cubicBezTo>
                  <a:pt x="114686" y="429483"/>
                  <a:pt x="269361" y="499996"/>
                  <a:pt x="396740" y="513644"/>
                </a:cubicBezTo>
                <a:cubicBezTo>
                  <a:pt x="524119" y="527292"/>
                  <a:pt x="735660" y="506821"/>
                  <a:pt x="819821" y="445406"/>
                </a:cubicBezTo>
                <a:cubicBezTo>
                  <a:pt x="903982" y="383991"/>
                  <a:pt x="919904" y="215669"/>
                  <a:pt x="901707" y="145155"/>
                </a:cubicBezTo>
                <a:cubicBezTo>
                  <a:pt x="883510" y="74642"/>
                  <a:pt x="781152" y="45071"/>
                  <a:pt x="710639" y="22325"/>
                </a:cubicBezTo>
                <a:cubicBezTo>
                  <a:pt x="640126" y="-421"/>
                  <a:pt x="576436" y="-7245"/>
                  <a:pt x="464979" y="8677"/>
                </a:cubicBezTo>
                <a:close/>
              </a:path>
            </a:pathLst>
          </a:cu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63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1916113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2711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777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79033"/>
            <a:ext cx="8928992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FUNCTION OF A FUNCTION DIFFERENTIATION</a:t>
            </a:r>
          </a:p>
          <a:p>
            <a:r>
              <a:rPr lang="en-NZ" sz="3200" dirty="0" smtClean="0"/>
              <a:t>                  or the “CHAIN RULE”.</a:t>
            </a:r>
          </a:p>
          <a:p>
            <a:endParaRPr lang="en-NZ" sz="3200" dirty="0"/>
          </a:p>
          <a:p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equation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sin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 or   y = </a:t>
            </a:r>
            <a:r>
              <a:rPr lang="en-N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sin(x) </a:t>
            </a:r>
            <a:r>
              <a:rPr lang="en-N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NZ" sz="32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Obviously we let    </a:t>
            </a:r>
            <a:r>
              <a:rPr lang="en-N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NZ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40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N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NZ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NZ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sin(x)</a:t>
            </a:r>
            <a:endParaRPr lang="en-NZ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3941"/>
            <a:ext cx="3995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NZ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N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function of </a:t>
            </a:r>
            <a:r>
              <a:rPr lang="en-NZ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NZ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3284984"/>
            <a:ext cx="44279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NZ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NZ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function of </a:t>
            </a:r>
            <a:r>
              <a:rPr lang="en-NZ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149080"/>
            <a:ext cx="7704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NZ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N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N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function </a:t>
            </a:r>
            <a:r>
              <a:rPr lang="en-N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function </a:t>
            </a:r>
            <a:r>
              <a:rPr lang="en-N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NZ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95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532" y="44624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y = </a:t>
            </a:r>
            <a:r>
              <a:rPr lang="en-N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sin(x) </a:t>
            </a:r>
            <a:r>
              <a:rPr lang="en-N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NZ" sz="32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NZ" sz="32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   y = </a:t>
            </a:r>
            <a:r>
              <a:rPr lang="en-NZ" sz="28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2800" b="1" i="1" baseline="300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      </a:t>
            </a:r>
            <a:r>
              <a:rPr lang="en-NZ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N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sin(x</a:t>
            </a:r>
            <a:r>
              <a:rPr lang="en-N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Z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27921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</a:t>
            </a:r>
            <a:r>
              <a:rPr lang="en-NZ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</a:t>
            </a:r>
            <a:r>
              <a:rPr lang="en-NZ" sz="2800" b="1" i="1" baseline="300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NZ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NZ" sz="2800" b="1" i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NZ" sz="28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134076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u="sng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cos(x)</a:t>
            </a:r>
            <a:r>
              <a:rPr lang="en-NZ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endParaRPr lang="en-N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572" y="2492896"/>
            <a:ext cx="334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N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NZ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  </a:t>
            </a:r>
            <a:r>
              <a:rPr lang="en-NZ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dx       </a:t>
            </a:r>
            <a:r>
              <a:rPr lang="en-N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800" b="1" i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NZ" sz="2800" b="1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55445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N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NZ" sz="2800" b="1" i="1" u="sng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NZ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N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 </a:t>
            </a:r>
            <a:endParaRPr lang="en-N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71703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NZ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</a:t>
            </a:r>
            <a:r>
              <a:rPr lang="en-NZ" sz="2800" b="1" i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</a:t>
            </a:r>
            <a:r>
              <a:rPr lang="en-NZ" sz="2800" b="1" i="1" baseline="300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cos(x)   = 4sin</a:t>
            </a:r>
            <a:r>
              <a:rPr lang="en-NZ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(x).cos(x)</a:t>
            </a:r>
            <a:endParaRPr lang="en-N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dx</a:t>
            </a:r>
            <a:endParaRPr lang="en-NZ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12" y="4653136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always get some students who say, </a:t>
            </a:r>
            <a:r>
              <a:rPr lang="en-N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can’t follow that but I can do this…</a:t>
            </a:r>
            <a:r>
              <a:rPr lang="en-NZ" sz="2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NZ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another example of students KNOWING some RULE but not UNDERSTANDING it.</a:t>
            </a:r>
            <a:endParaRPr lang="en-NZ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5085184"/>
            <a:ext cx="57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41" y="5205802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4</a:t>
            </a:r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96526" y="5222523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sin</a:t>
            </a:r>
            <a:r>
              <a:rPr lang="en-NZ" sz="28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50183" y="5222523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NZ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endParaRPr lang="en-N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Incidentally we can demonstrate a triple chain beautifully like this:</a:t>
            </a:r>
          </a:p>
          <a:p>
            <a:endParaRPr lang="en-N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  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sin</a:t>
            </a:r>
            <a:r>
              <a:rPr lang="en-NZ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(6x)   =   </a:t>
            </a:r>
            <a:r>
              <a:rPr lang="en-N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 (6x) </a:t>
            </a:r>
            <a:r>
              <a:rPr lang="en-N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NZ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en-NZ" sz="2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   y  =  </a:t>
            </a:r>
            <a:r>
              <a:rPr lang="en-N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24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and   </a:t>
            </a:r>
            <a:r>
              <a:rPr lang="en-N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  sin (</a:t>
            </a:r>
            <a:r>
              <a:rPr lang="en-N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and    </a:t>
            </a:r>
            <a:r>
              <a:rPr lang="en-N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6x</a:t>
            </a:r>
          </a:p>
          <a:p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  </a:t>
            </a:r>
            <a:r>
              <a:rPr lang="en-NZ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</a:t>
            </a:r>
            <a:r>
              <a:rPr lang="en-N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</a:t>
            </a:r>
            <a:r>
              <a:rPr lang="en-NZ" sz="24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NZ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 cos (</a:t>
            </a:r>
            <a:r>
              <a:rPr lang="en-N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NZ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6</a:t>
            </a: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NZ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N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N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dx </a:t>
            </a:r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      </a:t>
            </a:r>
            <a:r>
              <a:rPr lang="en-NZ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    </a:t>
            </a:r>
            <a:r>
              <a:rPr lang="en-NZ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  </a:t>
            </a:r>
            <a:r>
              <a:rPr lang="en-NZ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dt</a:t>
            </a:r>
            <a:r>
              <a:rPr lang="en-NZ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    </a:t>
            </a:r>
            <a:r>
              <a:rPr lang="en-NZ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du</a:t>
            </a:r>
            <a:endParaRPr lang="en-NZ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dx           </a:t>
            </a:r>
            <a:r>
              <a:rPr lang="en-NZ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N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N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dx </a:t>
            </a:r>
          </a:p>
          <a:p>
            <a:endParaRPr lang="en-N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        </a:t>
            </a:r>
            <a:r>
              <a:rPr lang="en-NZ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=    4 </a:t>
            </a:r>
            <a:r>
              <a:rPr lang="en-N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NZ" sz="24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   cos(</a:t>
            </a:r>
            <a:r>
              <a:rPr lang="en-N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u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       6</a:t>
            </a:r>
            <a:endParaRPr lang="en-NZ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dx</a:t>
            </a:r>
          </a:p>
          <a:p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NZ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=   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sin</a:t>
            </a:r>
            <a:r>
              <a:rPr lang="en-NZ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(6x) 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  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cos(6x)  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    6</a:t>
            </a:r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</a:p>
          <a:p>
            <a:endParaRPr lang="en-NZ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49788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dirty="0">
                <a:solidFill>
                  <a:schemeClr val="accent6">
                    <a:lumMod val="75000"/>
                  </a:schemeClr>
                </a:solidFill>
              </a:rPr>
              <a:t>This may be a controversial point but…..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/>
              <a:t>I firmly believe that if you NEED to use a FORMULA </a:t>
            </a:r>
            <a:r>
              <a:rPr lang="en-NZ" altLang="en-US" sz="2800" dirty="0" smtClean="0"/>
              <a:t>then </a:t>
            </a:r>
            <a:r>
              <a:rPr lang="en-NZ" altLang="en-US" sz="2800" dirty="0"/>
              <a:t>you are </a:t>
            </a:r>
            <a:r>
              <a:rPr lang="en-NZ" altLang="en-US" sz="2800" dirty="0" smtClean="0"/>
              <a:t>just: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>
                <a:solidFill>
                  <a:srgbClr val="0070C0"/>
                </a:solidFill>
              </a:rPr>
              <a:t>         </a:t>
            </a:r>
            <a:r>
              <a:rPr lang="en-NZ" altLang="en-US" sz="3600" u="sng" dirty="0" smtClean="0">
                <a:solidFill>
                  <a:srgbClr val="0070C0"/>
                </a:solidFill>
              </a:rPr>
              <a:t>“REPLACING UNDERSTANDING</a:t>
            </a:r>
            <a:r>
              <a:rPr lang="en-NZ" altLang="en-US" sz="3600" dirty="0">
                <a:solidFill>
                  <a:srgbClr val="0070C0"/>
                </a:solidFill>
              </a:rPr>
              <a:t>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/>
              <a:t>                             </a:t>
            </a:r>
            <a:r>
              <a:rPr lang="en-NZ" altLang="en-US" sz="2800" dirty="0" smtClean="0"/>
              <a:t>    </a:t>
            </a:r>
            <a:r>
              <a:rPr lang="en-NZ" altLang="en-US" sz="3600" dirty="0"/>
              <a:t>with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dirty="0"/>
              <a:t>          </a:t>
            </a:r>
            <a:r>
              <a:rPr lang="en-NZ" altLang="en-US" sz="3600" dirty="0" smtClean="0">
                <a:solidFill>
                  <a:srgbClr val="0070C0"/>
                </a:solidFill>
              </a:rPr>
              <a:t>   </a:t>
            </a:r>
            <a:r>
              <a:rPr lang="en-NZ" altLang="en-US" sz="3600" u="sng" dirty="0" smtClean="0">
                <a:solidFill>
                  <a:srgbClr val="0070C0"/>
                </a:solidFill>
              </a:rPr>
              <a:t>“KNOWING a RULE”.</a:t>
            </a:r>
            <a:endParaRPr lang="en-NZ" altLang="en-US" sz="3600" u="sng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/>
              <a:t>Here are a couple of examples…..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75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4"/>
          <p:cNvSpPr txBox="1">
            <a:spLocks noChangeArrowheads="1"/>
          </p:cNvSpPr>
          <p:nvPr/>
        </p:nvSpPr>
        <p:spPr bwMode="auto">
          <a:xfrm>
            <a:off x="0" y="-45492"/>
            <a:ext cx="9144000" cy="7381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/>
              <a:t>Find the equation of the line  through (3, 1) and (5, 7)</a:t>
            </a:r>
            <a:endParaRPr lang="en-NZ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92696"/>
            <a:ext cx="4535488" cy="6124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/>
              <a:t>   </a:t>
            </a:r>
            <a:r>
              <a:rPr lang="en-NZ" altLang="en-US" sz="2000" b="1" u="sng" dirty="0"/>
              <a:t>“Understanding” method: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The student knows to find the gradient and use one of the points to substitute  into </a:t>
            </a:r>
            <a:r>
              <a:rPr lang="es-ES_tradnl" altLang="en-US" sz="1800" b="1" i="1" dirty="0"/>
              <a:t>y = mx + c</a:t>
            </a:r>
            <a:r>
              <a:rPr lang="es-ES_tradnl" altLang="en-US" sz="1800" dirty="0"/>
              <a:t>  to </a:t>
            </a:r>
            <a:r>
              <a:rPr lang="es-ES_tradnl" altLang="en-US" sz="1800" dirty="0" err="1"/>
              <a:t>calculate</a:t>
            </a:r>
            <a:r>
              <a:rPr lang="es-ES_tradnl" altLang="en-US" sz="1800" dirty="0"/>
              <a:t> c</a:t>
            </a:r>
            <a:r>
              <a:rPr lang="es-ES_tradnl" altLang="en-US" sz="1800" dirty="0" smtClean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                m = </a:t>
            </a:r>
            <a:r>
              <a:rPr lang="en-NZ" altLang="en-US" sz="1800" u="sng" dirty="0"/>
              <a:t>6</a:t>
            </a:r>
            <a:r>
              <a:rPr lang="en-NZ" altLang="en-US" sz="1800" dirty="0"/>
              <a:t> = 3                  </a:t>
            </a:r>
            <a:r>
              <a:rPr lang="en-NZ" altLang="en-US" sz="1800" dirty="0" smtClean="0"/>
              <a:t>     </a:t>
            </a:r>
            <a:r>
              <a:rPr lang="en-NZ" altLang="en-US" sz="1800" dirty="0"/>
              <a:t>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                       2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                                               </a:t>
            </a:r>
            <a:r>
              <a:rPr lang="en-NZ" altLang="en-US" sz="1800" dirty="0" smtClean="0"/>
              <a:t>   </a:t>
            </a:r>
            <a:r>
              <a:rPr lang="en-NZ" altLang="en-US" sz="1800" dirty="0"/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The equation of a line is  y = mx +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Subs x = 5, y = 7, m =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  7 = 3×5 +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– 8 =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Line is   y = 3x – 8 </a:t>
            </a:r>
            <a:endParaRPr lang="en-NZ" alt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38662" y="692696"/>
            <a:ext cx="4605337" cy="6063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/>
              <a:t>   </a:t>
            </a:r>
            <a:r>
              <a:rPr lang="en-NZ" altLang="en-US" sz="1800" b="1" u="sng" dirty="0"/>
              <a:t>Using a “RULE” method: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The student knows a “formula” which </a:t>
            </a:r>
            <a:r>
              <a:rPr lang="en-NZ" altLang="en-US" sz="1800" b="1" u="sng" dirty="0"/>
              <a:t>does the thinking for them</a:t>
            </a:r>
            <a:r>
              <a:rPr lang="en-NZ" altLang="en-US" sz="1800" dirty="0"/>
              <a:t>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Equation is found by substituting in this formula: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dirty="0"/>
              <a:t>  </a:t>
            </a:r>
            <a:r>
              <a:rPr lang="es-ES_tradnl" altLang="en-US" sz="1800" b="1" i="1" u="sng" dirty="0">
                <a:latin typeface="Times New Roman" pitchFamily="18" charset="0"/>
                <a:cs typeface="Times New Roman" pitchFamily="18" charset="0"/>
              </a:rPr>
              <a:t>y – y</a:t>
            </a: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s-ES_tradnl" altLang="en-US" sz="1800" b="1" i="1" u="sng" dirty="0">
                <a:latin typeface="Times New Roman" pitchFamily="18" charset="0"/>
                <a:cs typeface="Times New Roman" pitchFamily="18" charset="0"/>
              </a:rPr>
              <a:t>x – x</a:t>
            </a: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1      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– x</a:t>
            </a:r>
            <a:r>
              <a:rPr lang="es-ES_tradnl" altLang="en-US" sz="18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altLang="en-US" sz="1800" b="1" i="1" u="sng" dirty="0">
                <a:latin typeface="Times New Roman" pitchFamily="18" charset="0"/>
                <a:cs typeface="Times New Roman" pitchFamily="18" charset="0"/>
              </a:rPr>
              <a:t>y – 1 </a:t>
            </a: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s-ES_tradnl" altLang="en-US" sz="1800" b="1" i="1" u="sng" dirty="0">
                <a:latin typeface="Times New Roman" pitchFamily="18" charset="0"/>
                <a:cs typeface="Times New Roman" pitchFamily="18" charset="0"/>
              </a:rPr>
              <a:t>x – 3 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7 – 1      </a:t>
            </a:r>
            <a:r>
              <a:rPr lang="en-NZ" altLang="en-US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5 – 3 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1800" b="1" i="1" u="sng" dirty="0">
                <a:latin typeface="Times New Roman" pitchFamily="18" charset="0"/>
                <a:cs typeface="Times New Roman" pitchFamily="18" charset="0"/>
              </a:rPr>
              <a:t> y – 1  </a:t>
            </a: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NZ" altLang="en-US" sz="1800" b="1" i="1" u="sng" dirty="0">
                <a:latin typeface="Times New Roman" pitchFamily="18" charset="0"/>
                <a:cs typeface="Times New Roman" pitchFamily="18" charset="0"/>
              </a:rPr>
              <a:t>x – 3 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     6           </a:t>
            </a:r>
            <a:r>
              <a:rPr lang="en-NZ" altLang="en-US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 2y – 2   = 6x – 18 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  2y         =  6x – 16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 dirty="0">
                <a:latin typeface="Times New Roman" pitchFamily="18" charset="0"/>
                <a:cs typeface="Times New Roman" pitchFamily="18" charset="0"/>
              </a:rPr>
              <a:t>     y         =  3x – 8</a:t>
            </a:r>
            <a:r>
              <a:rPr lang="en-NZ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NZ" alt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00" dirty="0" smtClean="0"/>
              <a:t>.</a:t>
            </a:r>
            <a:endParaRPr lang="en-NZ" altLang="en-US" sz="1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900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27313" y="2133352"/>
            <a:ext cx="1512887" cy="1367087"/>
            <a:chOff x="2627784" y="2133639"/>
            <a:chExt cx="1512168" cy="136736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627784" y="3357531"/>
              <a:ext cx="15121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987975" y="2205341"/>
              <a:ext cx="0" cy="12956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/>
            <p:nvPr/>
          </p:nvSpPr>
          <p:spPr>
            <a:xfrm flipH="1">
              <a:off x="3491940" y="2133639"/>
              <a:ext cx="360191" cy="863778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7002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4450"/>
            <a:ext cx="9144000" cy="684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The “RULE method” above is just a formula which involves NO </a:t>
            </a:r>
            <a:r>
              <a:rPr lang="en-NZ" altLang="en-US" sz="2400" dirty="0" smtClean="0"/>
              <a:t>real understanding </a:t>
            </a:r>
            <a:r>
              <a:rPr lang="en-NZ" altLang="en-US" sz="2400" dirty="0"/>
              <a:t>of coordinate </a:t>
            </a:r>
            <a:r>
              <a:rPr lang="en-NZ" altLang="en-US" sz="2400" dirty="0" smtClean="0"/>
              <a:t>geometry.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100" b="1" dirty="0" smtClean="0"/>
              <a:t>The student </a:t>
            </a:r>
            <a:r>
              <a:rPr lang="en-NZ" altLang="en-US" sz="2100" b="1" dirty="0"/>
              <a:t>probably has no idea where this formula came from!</a:t>
            </a:r>
            <a:endParaRPr lang="en-NZ" altLang="en-US" sz="21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solidFill>
                  <a:srgbClr val="FF0000"/>
                </a:solidFill>
              </a:rPr>
              <a:t>(even if the teacher </a:t>
            </a:r>
            <a:r>
              <a:rPr lang="en-NZ" altLang="en-US" sz="2400" b="1" dirty="0" smtClean="0">
                <a:solidFill>
                  <a:srgbClr val="FF0000"/>
                </a:solidFill>
              </a:rPr>
              <a:t>had carefully </a:t>
            </a:r>
            <a:r>
              <a:rPr lang="en-NZ" altLang="en-US" sz="2400" b="1" dirty="0">
                <a:solidFill>
                  <a:srgbClr val="FF0000"/>
                </a:solidFill>
              </a:rPr>
              <a:t>derived it at the start.)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>
                <a:solidFill>
                  <a:srgbClr val="000099"/>
                </a:solidFill>
              </a:rPr>
              <a:t>To illustrate this further, a student could just as easily be “taught” to substitute into a nonsensical formula: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NZ" altLang="en-US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NZ" altLang="en-US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NZ" altLang="en-US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n-NZ" altLang="en-US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+ x</a:t>
            </a:r>
            <a:r>
              <a:rPr lang="en-NZ" altLang="en-US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NZ" altLang="en-US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y</a:t>
            </a:r>
            <a:r>
              <a:rPr lang="en-NZ" altLang="en-US" b="1" i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y</a:t>
            </a:r>
            <a:r>
              <a:rPr lang="en-NZ" altLang="en-US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     </a:t>
            </a:r>
            <a:r>
              <a:rPr lang="en-NZ" alt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NZ" altLang="en-US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en-NZ" altLang="en-US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dirty="0">
                <a:solidFill>
                  <a:srgbClr val="000099"/>
                </a:solidFill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solidFill>
                  <a:srgbClr val="0070C0"/>
                </a:solidFill>
              </a:rPr>
              <a:t>Again, a student can follow and mechanically perform this routine but clearly there is no understanding involved.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 smtClean="0"/>
              <a:t>_____________________________________________________</a:t>
            </a:r>
            <a:endParaRPr lang="en-NZ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dirty="0"/>
              <a:t>Incidentally, the same goes for the formula given on the </a:t>
            </a:r>
            <a:r>
              <a:rPr lang="en-NZ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Level 3 FORMULA AND TABLES BOOKLET: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Straight Line Equation </a:t>
            </a:r>
            <a:r>
              <a:rPr lang="en-NZ" alt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– y</a:t>
            </a:r>
            <a:r>
              <a:rPr lang="en-NZ" altLang="en-US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NZ" alt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m(x – x</a:t>
            </a:r>
            <a:r>
              <a:rPr lang="en-NZ" altLang="en-US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 dirty="0">
                <a:latin typeface="Times New Roman" pitchFamily="18" charset="0"/>
                <a:cs typeface="Times New Roman" pitchFamily="18" charset="0"/>
              </a:rPr>
              <a:t>The ONLY “formula” needed is y = mx + 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027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4"/>
          <p:cNvSpPr txBox="1">
            <a:spLocks noChangeArrowheads="1"/>
          </p:cNvSpPr>
          <p:nvPr/>
        </p:nvSpPr>
        <p:spPr bwMode="auto">
          <a:xfrm>
            <a:off x="0" y="260350"/>
            <a:ext cx="9144000" cy="5857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dirty="0">
                <a:latin typeface="Times New Roman" pitchFamily="18" charset="0"/>
                <a:cs typeface="Times New Roman" pitchFamily="18" charset="0"/>
              </a:rPr>
              <a:t>                     Find the value of  log</a:t>
            </a:r>
            <a:r>
              <a:rPr lang="en-NZ" alt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dirty="0">
                <a:latin typeface="Times New Roman" pitchFamily="18" charset="0"/>
                <a:cs typeface="Times New Roman" pitchFamily="18" charset="0"/>
              </a:rPr>
              <a:t> 7 </a:t>
            </a:r>
            <a:endParaRPr lang="en-NZ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052513"/>
            <a:ext cx="4211960" cy="55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/>
              <a:t>        </a:t>
            </a:r>
            <a:r>
              <a:rPr lang="en-NZ" altLang="en-US" sz="1800" b="1" u="sng" dirty="0"/>
              <a:t>“Understanding” method: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Let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x = log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7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             So 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000" b="1" i="1" baseline="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= 7 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     Find </a:t>
            </a:r>
            <a:r>
              <a:rPr lang="en-NZ" altLang="en-US" sz="20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baseline="-250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 of both sides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NZ" altLang="en-US" sz="20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baseline="-250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000" b="1" i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NZ" alt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 sz="2000" b="1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NZ" altLang="en-US" sz="2000" b="1" i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baseline="-2500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000" b="1" i="1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x log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2 = log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            x = </a:t>
            </a:r>
            <a:r>
              <a:rPr lang="en-NZ" altLang="en-US" sz="2000" b="1" i="1" u="sng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u="sng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000" b="1" i="1" u="sng" dirty="0">
                <a:latin typeface="Times New Roman" pitchFamily="18" charset="0"/>
                <a:cs typeface="Times New Roman" pitchFamily="18" charset="0"/>
              </a:rPr>
              <a:t> 7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                  log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2 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              = 2.807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3968" y="1052513"/>
            <a:ext cx="4753670" cy="55707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dirty="0"/>
              <a:t>      </a:t>
            </a:r>
            <a:r>
              <a:rPr lang="en-NZ" altLang="en-US" sz="1800" b="1" u="sng" dirty="0"/>
              <a:t> Using a “RULE” method: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dirty="0">
                <a:latin typeface="Times New Roman" pitchFamily="18" charset="0"/>
                <a:cs typeface="Times New Roman" pitchFamily="18" charset="0"/>
              </a:rPr>
              <a:t>Using the </a:t>
            </a:r>
            <a:r>
              <a:rPr lang="en-NZ" altLang="en-US" sz="2000" b="1" u="sng" dirty="0">
                <a:latin typeface="Times New Roman" pitchFamily="18" charset="0"/>
                <a:cs typeface="Times New Roman" pitchFamily="18" charset="0"/>
              </a:rPr>
              <a:t>formula</a:t>
            </a:r>
            <a:r>
              <a:rPr lang="en-NZ" alt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NZ" altLang="en-US" sz="2000" b="1" i="1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altLang="en-US" sz="2000" b="1" i="1" u="sng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u="sng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NZ" altLang="en-US" sz="2000" b="1" i="1" u="sng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NZ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NZ" altLang="en-US" sz="2000" b="1" i="1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b</a:t>
            </a:r>
            <a:endParaRPr lang="en-NZ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        log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7  =   </a:t>
            </a:r>
            <a:r>
              <a:rPr lang="en-NZ" altLang="en-US" sz="2000" b="1" i="1" u="sng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u="sng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000" b="1" i="1" u="sng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NZ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NZ" altLang="en-US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NZ" altLang="en-US" sz="2000" b="1" i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 2 </a:t>
            </a:r>
            <a:endParaRPr lang="en-NZ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 dirty="0">
                <a:latin typeface="Times New Roman" pitchFamily="18" charset="0"/>
                <a:cs typeface="Times New Roman" pitchFamily="18" charset="0"/>
              </a:rPr>
              <a:t>                   = 2.807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dirty="0">
                <a:latin typeface="Times New Roman" pitchFamily="18" charset="0"/>
                <a:cs typeface="Times New Roman" pitchFamily="18" charset="0"/>
              </a:rPr>
              <a:t>Obviously, this formula method is a lot </a:t>
            </a:r>
            <a:r>
              <a:rPr lang="en-NZ" altLang="en-US" sz="2000" b="1" dirty="0">
                <a:latin typeface="Times New Roman" pitchFamily="18" charset="0"/>
                <a:cs typeface="Times New Roman" pitchFamily="18" charset="0"/>
              </a:rPr>
              <a:t>quicker</a:t>
            </a:r>
            <a:r>
              <a:rPr lang="en-NZ" altLang="en-US" sz="2000" dirty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NZ" alt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speed is nothing to do with it</a:t>
            </a:r>
            <a:r>
              <a:rPr lang="en-NZ" alt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NZ" alt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instance, you could tell a student that the formula is: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s-ES_tradnl" altLang="en-US" sz="2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s-ES_tradnl" altLang="en-US" sz="2000" b="1" i="1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S_tradnl" altLang="en-US" sz="2000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altLang="en-US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=  </a:t>
            </a:r>
            <a:r>
              <a:rPr lang="es-ES_tradnl" altLang="en-US" sz="20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s-ES_tradnl" altLang="en-US" sz="2000" b="1" i="1" u="sng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altLang="en-US" sz="20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s-ES_tradnl" altLang="en-US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NZ" altLang="en-US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log</a:t>
            </a:r>
            <a:r>
              <a:rPr lang="es-ES_tradnl" altLang="en-US" sz="2000" b="1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_tradnl" altLang="en-US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en-NZ" altLang="en-US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the student would happily substitute values obtaining an answer which they would think is quite acceptable because the teacher said so</a:t>
            </a:r>
            <a:r>
              <a:rPr lang="en-NZ" alt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NZ" altLang="en-US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one of the worst aspects of the “formula sheet” is the inclusion of “solutions of trigonometric equations”:</a:t>
            </a:r>
          </a:p>
          <a:p>
            <a:endParaRPr lang="en-NZ" dirty="0">
              <a:solidFill>
                <a:srgbClr val="002060"/>
              </a:solidFill>
            </a:endParaRPr>
          </a:p>
          <a:p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Solutions</a:t>
            </a:r>
          </a:p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sin θ  = sin α   then θ = nπ + (-1)</a:t>
            </a:r>
            <a:r>
              <a:rPr lang="en-NZ" sz="3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 </a:t>
            </a: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cos θ  = cos α  then θ =  2nπ ± α</a:t>
            </a: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tan θ = tan α  then θ = nπ + α</a:t>
            </a: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any integer</a:t>
            </a:r>
          </a:p>
          <a:p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dirty="0" smtClean="0">
                <a:solidFill>
                  <a:srgbClr val="002060"/>
                </a:solidFill>
              </a:rPr>
              <a:t>Students </a:t>
            </a:r>
            <a:r>
              <a:rPr lang="en-NZ" sz="3200" dirty="0">
                <a:solidFill>
                  <a:srgbClr val="002060"/>
                </a:solidFill>
              </a:rPr>
              <a:t>can </a:t>
            </a:r>
            <a:r>
              <a:rPr lang="en-NZ" sz="3200" b="1" dirty="0">
                <a:solidFill>
                  <a:srgbClr val="002060"/>
                </a:solidFill>
              </a:rPr>
              <a:t>follow</a:t>
            </a:r>
            <a:r>
              <a:rPr lang="en-NZ" sz="3200" dirty="0">
                <a:solidFill>
                  <a:srgbClr val="002060"/>
                </a:solidFill>
              </a:rPr>
              <a:t> and mechanically </a:t>
            </a:r>
            <a:r>
              <a:rPr lang="en-NZ" sz="3200" dirty="0" smtClean="0">
                <a:solidFill>
                  <a:srgbClr val="002060"/>
                </a:solidFill>
              </a:rPr>
              <a:t>substitute the relevant values but </a:t>
            </a:r>
            <a:r>
              <a:rPr lang="en-NZ" sz="3200" dirty="0">
                <a:solidFill>
                  <a:srgbClr val="002060"/>
                </a:solidFill>
              </a:rPr>
              <a:t>clearly there is no real understanding </a:t>
            </a:r>
            <a:r>
              <a:rPr lang="en-NZ" sz="3200" dirty="0" smtClean="0">
                <a:solidFill>
                  <a:srgbClr val="002060"/>
                </a:solidFill>
              </a:rPr>
              <a:t>of WHY these equations give “general solutions”.</a:t>
            </a:r>
            <a:endParaRPr lang="en-NZ" sz="3200" dirty="0">
              <a:solidFill>
                <a:srgbClr val="002060"/>
              </a:solidFill>
            </a:endParaRPr>
          </a:p>
          <a:p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624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/>
              <a:t>Find the general solution of the  </a:t>
            </a:r>
            <a:r>
              <a:rPr lang="en-NZ" sz="2000" b="1" dirty="0" smtClean="0"/>
              <a:t>equation   </a:t>
            </a:r>
            <a:r>
              <a:rPr lang="en-NZ" sz="2000" b="1" dirty="0"/>
              <a:t>sin θ = ½ (in degrees)</a:t>
            </a:r>
            <a:endParaRPr lang="en-NZ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495" y="476672"/>
            <a:ext cx="4680521" cy="7017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u="sng" dirty="0" smtClean="0"/>
              <a:t>The UNDERSTANDING Method</a:t>
            </a:r>
            <a:endParaRPr lang="en-NZ" u="sng" dirty="0"/>
          </a:p>
          <a:p>
            <a:r>
              <a:rPr lang="en-NZ" dirty="0"/>
              <a:t> </a:t>
            </a:r>
          </a:p>
          <a:p>
            <a:r>
              <a:rPr lang="en-NZ" dirty="0" smtClean="0"/>
              <a:t>The student </a:t>
            </a:r>
            <a:r>
              <a:rPr lang="en-NZ" dirty="0"/>
              <a:t>knows “sin” is positive in 1</a:t>
            </a:r>
            <a:r>
              <a:rPr lang="en-NZ" baseline="30000" dirty="0"/>
              <a:t>st</a:t>
            </a:r>
            <a:r>
              <a:rPr lang="en-NZ" dirty="0"/>
              <a:t>  and 2</a:t>
            </a:r>
            <a:r>
              <a:rPr lang="en-NZ" baseline="30000" dirty="0"/>
              <a:t>nd</a:t>
            </a:r>
            <a:r>
              <a:rPr lang="en-NZ" dirty="0"/>
              <a:t> quadrants and basic angle </a:t>
            </a:r>
            <a:r>
              <a:rPr lang="en-NZ" dirty="0" smtClean="0"/>
              <a:t>is θ =30</a:t>
            </a:r>
            <a:r>
              <a:rPr lang="en-NZ" baseline="30000" dirty="0" smtClean="0"/>
              <a:t>0</a:t>
            </a:r>
          </a:p>
          <a:p>
            <a:endParaRPr lang="en-NZ" dirty="0"/>
          </a:p>
          <a:p>
            <a:r>
              <a:rPr lang="en-NZ" dirty="0" smtClean="0"/>
              <a:t> </a:t>
            </a:r>
          </a:p>
          <a:p>
            <a:r>
              <a:rPr lang="en-NZ" dirty="0"/>
              <a:t> </a:t>
            </a:r>
            <a:r>
              <a:rPr lang="en-NZ" dirty="0" smtClean="0"/>
              <a:t>        </a:t>
            </a:r>
            <a:r>
              <a:rPr lang="en-NZ" sz="1400" dirty="0" smtClean="0"/>
              <a:t>½</a:t>
            </a:r>
            <a:r>
              <a:rPr lang="en-NZ" dirty="0" smtClean="0"/>
              <a:t>              </a:t>
            </a:r>
            <a:r>
              <a:rPr lang="en-NZ" sz="1200" dirty="0" smtClean="0"/>
              <a:t>150</a:t>
            </a:r>
            <a:r>
              <a:rPr lang="en-NZ" sz="1200" baseline="30000" dirty="0" smtClean="0"/>
              <a:t>0 </a:t>
            </a:r>
            <a:r>
              <a:rPr lang="en-NZ" dirty="0" smtClean="0"/>
              <a:t>                                             </a:t>
            </a:r>
            <a:r>
              <a:rPr lang="en-NZ" sz="1400" dirty="0" smtClean="0"/>
              <a:t>½</a:t>
            </a:r>
            <a:r>
              <a:rPr lang="en-NZ" dirty="0" smtClean="0"/>
              <a:t> 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/>
              <a:t>General solution is :</a:t>
            </a:r>
          </a:p>
          <a:p>
            <a:r>
              <a:rPr lang="en-NZ" b="1" dirty="0"/>
              <a:t>θ = 30</a:t>
            </a:r>
            <a:r>
              <a:rPr lang="en-NZ" b="1" baseline="30000" dirty="0"/>
              <a:t>0</a:t>
            </a:r>
            <a:r>
              <a:rPr lang="en-NZ" b="1" dirty="0"/>
              <a:t> + </a:t>
            </a:r>
            <a:r>
              <a:rPr lang="en-NZ" b="1" dirty="0">
                <a:solidFill>
                  <a:srgbClr val="7030A0"/>
                </a:solidFill>
              </a:rPr>
              <a:t>360n</a:t>
            </a:r>
            <a:r>
              <a:rPr lang="en-NZ" b="1" dirty="0"/>
              <a:t> </a:t>
            </a:r>
            <a:r>
              <a:rPr lang="en-NZ" b="1" dirty="0" smtClean="0"/>
              <a:t>   and   150</a:t>
            </a:r>
            <a:r>
              <a:rPr lang="en-NZ" b="1" baseline="30000" dirty="0" smtClean="0"/>
              <a:t>0</a:t>
            </a:r>
            <a:r>
              <a:rPr lang="en-NZ" b="1" dirty="0" smtClean="0"/>
              <a:t> </a:t>
            </a:r>
            <a:r>
              <a:rPr lang="en-NZ" b="1" dirty="0"/>
              <a:t>+ </a:t>
            </a:r>
            <a:r>
              <a:rPr lang="en-NZ" b="1" dirty="0">
                <a:solidFill>
                  <a:srgbClr val="7030A0"/>
                </a:solidFill>
              </a:rPr>
              <a:t>360n</a:t>
            </a:r>
          </a:p>
          <a:p>
            <a:endParaRPr lang="en-NZ" dirty="0" smtClean="0"/>
          </a:p>
          <a:p>
            <a:r>
              <a:rPr lang="en-NZ" b="1" u="sng" dirty="0" smtClean="0">
                <a:solidFill>
                  <a:srgbClr val="000099"/>
                </a:solidFill>
              </a:rPr>
              <a:t>NOTE:</a:t>
            </a:r>
            <a:endParaRPr lang="en-NZ" b="1" u="sng" dirty="0">
              <a:solidFill>
                <a:srgbClr val="000099"/>
              </a:solidFill>
            </a:endParaRPr>
          </a:p>
          <a:p>
            <a:r>
              <a:rPr lang="en-NZ" dirty="0">
                <a:solidFill>
                  <a:srgbClr val="000099"/>
                </a:solidFill>
              </a:rPr>
              <a:t>It seems so simple and obvious that</a:t>
            </a:r>
          </a:p>
          <a:p>
            <a:r>
              <a:rPr lang="en-NZ" dirty="0" smtClean="0">
                <a:solidFill>
                  <a:srgbClr val="000099"/>
                </a:solidFill>
              </a:rPr>
              <a:t>sin </a:t>
            </a:r>
            <a:r>
              <a:rPr lang="en-NZ" dirty="0">
                <a:solidFill>
                  <a:srgbClr val="000099"/>
                </a:solidFill>
              </a:rPr>
              <a:t>θ will be the same every </a:t>
            </a:r>
            <a:r>
              <a:rPr lang="en-NZ" dirty="0" smtClean="0">
                <a:solidFill>
                  <a:srgbClr val="000099"/>
                </a:solidFill>
              </a:rPr>
              <a:t>360</a:t>
            </a:r>
            <a:r>
              <a:rPr lang="en-NZ" baseline="30000" dirty="0" smtClean="0">
                <a:solidFill>
                  <a:srgbClr val="000099"/>
                </a:solidFill>
              </a:rPr>
              <a:t>0</a:t>
            </a:r>
            <a:r>
              <a:rPr lang="en-NZ" dirty="0" smtClean="0">
                <a:solidFill>
                  <a:srgbClr val="000099"/>
                </a:solidFill>
              </a:rPr>
              <a:t> from 30</a:t>
            </a:r>
            <a:r>
              <a:rPr lang="en-NZ" baseline="30000" dirty="0" smtClean="0">
                <a:solidFill>
                  <a:srgbClr val="000099"/>
                </a:solidFill>
              </a:rPr>
              <a:t>0</a:t>
            </a:r>
            <a:r>
              <a:rPr lang="en-NZ" dirty="0">
                <a:solidFill>
                  <a:srgbClr val="000099"/>
                </a:solidFill>
              </a:rPr>
              <a:t> </a:t>
            </a:r>
          </a:p>
          <a:p>
            <a:r>
              <a:rPr lang="en-NZ" dirty="0">
                <a:solidFill>
                  <a:srgbClr val="000099"/>
                </a:solidFill>
              </a:rPr>
              <a:t/>
            </a:r>
            <a:br>
              <a:rPr lang="en-NZ" dirty="0">
                <a:solidFill>
                  <a:srgbClr val="000099"/>
                </a:solidFill>
              </a:rPr>
            </a:br>
            <a:r>
              <a:rPr lang="en-NZ" dirty="0">
                <a:solidFill>
                  <a:srgbClr val="000099"/>
                </a:solidFill>
              </a:rPr>
              <a:t> </a:t>
            </a:r>
            <a:endParaRPr lang="en-NZ" dirty="0" smtClean="0">
              <a:solidFill>
                <a:srgbClr val="000099"/>
              </a:solidFill>
            </a:endParaRPr>
          </a:p>
          <a:p>
            <a:endParaRPr lang="en-NZ" dirty="0">
              <a:solidFill>
                <a:srgbClr val="000099"/>
              </a:solidFill>
            </a:endParaRPr>
          </a:p>
          <a:p>
            <a:endParaRPr lang="en-NZ" dirty="0">
              <a:solidFill>
                <a:srgbClr val="000099"/>
              </a:solidFill>
            </a:endParaRPr>
          </a:p>
          <a:p>
            <a:r>
              <a:rPr lang="en-NZ" dirty="0">
                <a:solidFill>
                  <a:srgbClr val="000099"/>
                </a:solidFill>
              </a:rPr>
              <a:t>   </a:t>
            </a:r>
            <a:endParaRPr lang="en-NZ" dirty="0" smtClean="0">
              <a:solidFill>
                <a:srgbClr val="000099"/>
              </a:solidFill>
            </a:endParaRPr>
          </a:p>
          <a:p>
            <a:r>
              <a:rPr lang="en-NZ" dirty="0" smtClean="0">
                <a:solidFill>
                  <a:srgbClr val="000099"/>
                </a:solidFill>
              </a:rPr>
              <a:t>and sin </a:t>
            </a:r>
            <a:r>
              <a:rPr lang="en-NZ" dirty="0" smtClean="0">
                <a:solidFill>
                  <a:srgbClr val="000099"/>
                </a:solidFill>
                <a:sym typeface="Symbol"/>
              </a:rPr>
              <a:t> also equals ½ at 150</a:t>
            </a:r>
            <a:r>
              <a:rPr lang="en-NZ" baseline="30000" dirty="0" smtClean="0">
                <a:solidFill>
                  <a:srgbClr val="000099"/>
                </a:solidFill>
                <a:sym typeface="Symbol"/>
              </a:rPr>
              <a:t>0</a:t>
            </a:r>
            <a:r>
              <a:rPr lang="en-NZ" dirty="0" smtClean="0">
                <a:solidFill>
                  <a:srgbClr val="000099"/>
                </a:solidFill>
                <a:sym typeface="Symbol"/>
              </a:rPr>
              <a:t> and every 360</a:t>
            </a:r>
            <a:r>
              <a:rPr lang="en-NZ" baseline="30000" dirty="0" smtClean="0">
                <a:solidFill>
                  <a:srgbClr val="000099"/>
                </a:solidFill>
                <a:sym typeface="Symbol"/>
              </a:rPr>
              <a:t>0</a:t>
            </a:r>
            <a:r>
              <a:rPr lang="en-NZ" dirty="0" smtClean="0">
                <a:solidFill>
                  <a:srgbClr val="000099"/>
                </a:solidFill>
                <a:sym typeface="Symbol"/>
              </a:rPr>
              <a:t> from there too.</a:t>
            </a:r>
            <a:endParaRPr lang="en-NZ" dirty="0">
              <a:solidFill>
                <a:srgbClr val="000099"/>
              </a:solidFill>
            </a:endParaRPr>
          </a:p>
          <a:p>
            <a:endParaRPr lang="en-NZ" dirty="0" smtClean="0">
              <a:solidFill>
                <a:srgbClr val="000099"/>
              </a:solidFill>
            </a:endParaRPr>
          </a:p>
          <a:p>
            <a:endParaRPr lang="en-NZ" dirty="0"/>
          </a:p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476672"/>
            <a:ext cx="4464496" cy="6647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b="1" u="sng" dirty="0" smtClean="0"/>
              <a:t>The FORMULA Method</a:t>
            </a:r>
          </a:p>
          <a:p>
            <a:endParaRPr lang="en-NZ" b="1" u="sng" dirty="0"/>
          </a:p>
          <a:p>
            <a:r>
              <a:rPr lang="en-NZ" dirty="0" smtClean="0"/>
              <a:t>The student just looks for </a:t>
            </a:r>
            <a:r>
              <a:rPr lang="en-NZ" dirty="0"/>
              <a:t>the formula :</a:t>
            </a:r>
          </a:p>
          <a:p>
            <a:r>
              <a:rPr lang="en-NZ" dirty="0"/>
              <a:t> </a:t>
            </a:r>
          </a:p>
          <a:p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N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θ = sin α   then 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= 180n + (-1)</a:t>
            </a:r>
            <a:r>
              <a:rPr lang="en-NZ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N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N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i="1" dirty="0"/>
              <a:t> </a:t>
            </a:r>
            <a:endParaRPr lang="en-NZ" dirty="0"/>
          </a:p>
          <a:p>
            <a:r>
              <a:rPr lang="en-NZ" dirty="0"/>
              <a:t>So if sin θ = ½  </a:t>
            </a:r>
            <a:r>
              <a:rPr lang="en-NZ" dirty="0" smtClean="0"/>
              <a:t>then </a:t>
            </a:r>
            <a:r>
              <a:rPr lang="en-NZ" dirty="0"/>
              <a:t>θ = 30</a:t>
            </a:r>
            <a:r>
              <a:rPr lang="en-NZ" baseline="30000" dirty="0"/>
              <a:t>0</a:t>
            </a:r>
            <a:endParaRPr lang="en-NZ" dirty="0"/>
          </a:p>
          <a:p>
            <a:r>
              <a:rPr lang="en-NZ" dirty="0"/>
              <a:t> </a:t>
            </a:r>
          </a:p>
          <a:p>
            <a:endParaRPr lang="en-NZ" dirty="0" smtClean="0"/>
          </a:p>
          <a:p>
            <a:r>
              <a:rPr lang="en-NZ" dirty="0" smtClean="0"/>
              <a:t>General </a:t>
            </a:r>
            <a:r>
              <a:rPr lang="en-NZ" dirty="0"/>
              <a:t>solution is :</a:t>
            </a:r>
          </a:p>
          <a:p>
            <a:r>
              <a:rPr lang="en-NZ" dirty="0"/>
              <a:t> </a:t>
            </a:r>
            <a:r>
              <a:rPr lang="en-NZ" dirty="0" smtClean="0"/>
              <a:t>        </a:t>
            </a:r>
            <a:r>
              <a:rPr lang="en-NZ" b="1" i="1" dirty="0"/>
              <a:t>180n + (-1)</a:t>
            </a:r>
            <a:r>
              <a:rPr lang="en-NZ" b="1" i="1" baseline="30000" dirty="0"/>
              <a:t>n</a:t>
            </a:r>
            <a:r>
              <a:rPr lang="en-NZ" b="1" i="1" dirty="0"/>
              <a:t>30</a:t>
            </a:r>
            <a:r>
              <a:rPr lang="en-NZ" b="1" i="1" baseline="30000" dirty="0"/>
              <a:t>0</a:t>
            </a:r>
            <a:endParaRPr lang="en-NZ" b="1" dirty="0"/>
          </a:p>
          <a:p>
            <a:endParaRPr lang="en-NZ" b="1" u="sng" dirty="0" smtClean="0"/>
          </a:p>
          <a:p>
            <a:r>
              <a:rPr lang="en-NZ" b="1" u="sng" dirty="0" smtClean="0">
                <a:solidFill>
                  <a:srgbClr val="000099"/>
                </a:solidFill>
              </a:rPr>
              <a:t>NOTE:</a:t>
            </a:r>
          </a:p>
          <a:p>
            <a:r>
              <a:rPr lang="en-NZ" dirty="0">
                <a:solidFill>
                  <a:srgbClr val="000099"/>
                </a:solidFill>
              </a:rPr>
              <a:t>I very much doubt if </a:t>
            </a:r>
            <a:r>
              <a:rPr lang="en-NZ" b="1" u="sng" dirty="0" smtClean="0">
                <a:solidFill>
                  <a:srgbClr val="000099"/>
                </a:solidFill>
              </a:rPr>
              <a:t>MANY</a:t>
            </a:r>
            <a:r>
              <a:rPr lang="en-NZ" u="sng" dirty="0" smtClean="0">
                <a:solidFill>
                  <a:srgbClr val="000099"/>
                </a:solidFill>
              </a:rPr>
              <a:t> </a:t>
            </a:r>
            <a:r>
              <a:rPr lang="en-NZ" dirty="0" smtClean="0">
                <a:solidFill>
                  <a:srgbClr val="000099"/>
                </a:solidFill>
              </a:rPr>
              <a:t>students </a:t>
            </a:r>
            <a:r>
              <a:rPr lang="en-NZ" dirty="0">
                <a:solidFill>
                  <a:srgbClr val="000099"/>
                </a:solidFill>
              </a:rPr>
              <a:t>actually </a:t>
            </a:r>
            <a:r>
              <a:rPr lang="en-NZ" dirty="0" smtClean="0">
                <a:solidFill>
                  <a:srgbClr val="000099"/>
                </a:solidFill>
              </a:rPr>
              <a:t>understand </a:t>
            </a:r>
            <a:r>
              <a:rPr lang="en-NZ" dirty="0">
                <a:solidFill>
                  <a:srgbClr val="000099"/>
                </a:solidFill>
              </a:rPr>
              <a:t>WHY these standard formulae give the </a:t>
            </a:r>
            <a:r>
              <a:rPr lang="en-NZ" b="1" dirty="0">
                <a:solidFill>
                  <a:srgbClr val="000099"/>
                </a:solidFill>
              </a:rPr>
              <a:t>“general solutions”.</a:t>
            </a:r>
            <a:endParaRPr lang="en-NZ" dirty="0">
              <a:solidFill>
                <a:srgbClr val="000099"/>
              </a:solidFill>
            </a:endParaRPr>
          </a:p>
          <a:p>
            <a:r>
              <a:rPr lang="en-NZ" sz="1600" dirty="0">
                <a:solidFill>
                  <a:srgbClr val="000099"/>
                </a:solidFill>
              </a:rPr>
              <a:t>(whether we use them for degrees or radians</a:t>
            </a:r>
            <a:r>
              <a:rPr lang="en-NZ" sz="1600" dirty="0" smtClean="0">
                <a:solidFill>
                  <a:srgbClr val="000099"/>
                </a:solidFill>
              </a:rPr>
              <a:t>)</a:t>
            </a:r>
          </a:p>
          <a:p>
            <a:endParaRPr lang="en-NZ" sz="1600" dirty="0" smtClean="0">
              <a:solidFill>
                <a:srgbClr val="000099"/>
              </a:solidFill>
            </a:endParaRPr>
          </a:p>
          <a:p>
            <a:r>
              <a:rPr lang="en-NZ" sz="1600" dirty="0" smtClean="0">
                <a:solidFill>
                  <a:srgbClr val="000099"/>
                </a:solidFill>
              </a:rPr>
              <a:t>A </a:t>
            </a:r>
            <a:r>
              <a:rPr lang="en-NZ" sz="1600" dirty="0">
                <a:solidFill>
                  <a:srgbClr val="000099"/>
                </a:solidFill>
              </a:rPr>
              <a:t>student can </a:t>
            </a:r>
            <a:r>
              <a:rPr lang="en-NZ" sz="1600" b="1" dirty="0">
                <a:solidFill>
                  <a:srgbClr val="000099"/>
                </a:solidFill>
              </a:rPr>
              <a:t>follow</a:t>
            </a:r>
            <a:r>
              <a:rPr lang="en-NZ" sz="1600" dirty="0">
                <a:solidFill>
                  <a:srgbClr val="000099"/>
                </a:solidFill>
              </a:rPr>
              <a:t> and mechanically perform this routine but clearly there is no real understanding involved.</a:t>
            </a:r>
          </a:p>
          <a:p>
            <a:endParaRPr lang="en-NZ" sz="1600" dirty="0">
              <a:solidFill>
                <a:srgbClr val="0070C0"/>
              </a:solidFill>
            </a:endParaRPr>
          </a:p>
          <a:p>
            <a:endParaRPr lang="en-NZ" b="1" u="sng" dirty="0" smtClean="0"/>
          </a:p>
          <a:p>
            <a:endParaRPr lang="en-NZ" b="1" u="sng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5576" y="2060848"/>
            <a:ext cx="961390" cy="691515"/>
            <a:chOff x="0" y="0"/>
            <a:chExt cx="961694" cy="691515"/>
          </a:xfrm>
        </p:grpSpPr>
        <p:cxnSp>
          <p:nvCxnSpPr>
            <p:cNvPr id="26" name="Line 8"/>
            <p:cNvCxnSpPr>
              <a:cxnSpLocks noChangeShapeType="1"/>
            </p:cNvCxnSpPr>
            <p:nvPr/>
          </p:nvCxnSpPr>
          <p:spPr bwMode="auto">
            <a:xfrm>
              <a:off x="174929" y="421419"/>
              <a:ext cx="786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0"/>
            <p:cNvCxnSpPr>
              <a:cxnSpLocks noChangeShapeType="1"/>
            </p:cNvCxnSpPr>
            <p:nvPr/>
          </p:nvCxnSpPr>
          <p:spPr bwMode="auto">
            <a:xfrm flipV="1">
              <a:off x="636105" y="0"/>
              <a:ext cx="7620" cy="69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3"/>
            <p:cNvCxnSpPr>
              <a:cxnSpLocks noChangeShapeType="1"/>
            </p:cNvCxnSpPr>
            <p:nvPr/>
          </p:nvCxnSpPr>
          <p:spPr bwMode="auto">
            <a:xfrm flipH="1" flipV="1">
              <a:off x="174929" y="95416"/>
              <a:ext cx="469900" cy="309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2981" y="254442"/>
              <a:ext cx="247015" cy="142875"/>
            </a:xfrm>
            <a:custGeom>
              <a:avLst/>
              <a:gdLst>
                <a:gd name="T0" fmla="*/ 389 w 389"/>
                <a:gd name="T1" fmla="*/ 225 h 225"/>
                <a:gd name="T2" fmla="*/ 288 w 389"/>
                <a:gd name="T3" fmla="*/ 25 h 225"/>
                <a:gd name="T4" fmla="*/ 0 w 389"/>
                <a:gd name="T5" fmla="*/ 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225">
                  <a:moveTo>
                    <a:pt x="389" y="225"/>
                  </a:moveTo>
                  <a:cubicBezTo>
                    <a:pt x="371" y="137"/>
                    <a:pt x="353" y="50"/>
                    <a:pt x="288" y="25"/>
                  </a:cubicBezTo>
                  <a:cubicBezTo>
                    <a:pt x="223" y="0"/>
                    <a:pt x="111" y="37"/>
                    <a:pt x="0" y="7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NZ"/>
            </a:p>
          </p:txBody>
        </p:sp>
        <p:cxnSp>
          <p:nvCxnSpPr>
            <p:cNvPr id="30" name="Line 18"/>
            <p:cNvCxnSpPr>
              <a:cxnSpLocks noChangeShapeType="1"/>
            </p:cNvCxnSpPr>
            <p:nvPr/>
          </p:nvCxnSpPr>
          <p:spPr bwMode="auto">
            <a:xfrm flipH="1">
              <a:off x="190831" y="135172"/>
              <a:ext cx="8255" cy="2781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3"/>
            <p:cNvCxnSpPr>
              <a:cxnSpLocks noChangeShapeType="1"/>
            </p:cNvCxnSpPr>
            <p:nvPr/>
          </p:nvCxnSpPr>
          <p:spPr bwMode="auto">
            <a:xfrm>
              <a:off x="0" y="238539"/>
              <a:ext cx="175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3068955" y="2060848"/>
            <a:ext cx="1002030" cy="643890"/>
            <a:chOff x="3068955" y="2121458"/>
            <a:chExt cx="1002030" cy="643890"/>
          </a:xfrm>
        </p:grpSpPr>
        <p:grpSp>
          <p:nvGrpSpPr>
            <p:cNvPr id="32" name="Group 31"/>
            <p:cNvGrpSpPr/>
            <p:nvPr/>
          </p:nvGrpSpPr>
          <p:grpSpPr>
            <a:xfrm>
              <a:off x="3068955" y="2121458"/>
              <a:ext cx="1002030" cy="643890"/>
              <a:chOff x="0" y="0"/>
              <a:chExt cx="1002030" cy="643890"/>
            </a:xfrm>
          </p:grpSpPr>
          <p:cxnSp>
            <p:nvCxnSpPr>
              <p:cNvPr id="33" name="Line 9"/>
              <p:cNvCxnSpPr>
                <a:cxnSpLocks noChangeShapeType="1"/>
              </p:cNvCxnSpPr>
              <p:nvPr/>
            </p:nvCxnSpPr>
            <p:spPr bwMode="auto">
              <a:xfrm>
                <a:off x="0" y="397565"/>
                <a:ext cx="850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Line 11"/>
              <p:cNvCxnSpPr>
                <a:cxnSpLocks noChangeShapeType="1"/>
              </p:cNvCxnSpPr>
              <p:nvPr/>
            </p:nvCxnSpPr>
            <p:spPr bwMode="auto">
              <a:xfrm flipV="1">
                <a:off x="127221" y="0"/>
                <a:ext cx="0" cy="6438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365760" y="174929"/>
                <a:ext cx="405130" cy="262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1000">
                    <a:effectLst/>
                    <a:latin typeface="Times New Roman"/>
                    <a:ea typeface="Times New Roman"/>
                  </a:rPr>
                  <a:t>30</a:t>
                </a:r>
                <a:r>
                  <a:rPr lang="en-NZ" sz="1000" baseline="30000">
                    <a:effectLst/>
                    <a:latin typeface="Times New Roman"/>
                    <a:ea typeface="Times New Roman"/>
                  </a:rPr>
                  <a:t>0</a:t>
                </a:r>
                <a:endParaRPr lang="en-NZ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" name="Line 19"/>
              <p:cNvCxnSpPr>
                <a:cxnSpLocks noChangeShapeType="1"/>
              </p:cNvCxnSpPr>
              <p:nvPr/>
            </p:nvCxnSpPr>
            <p:spPr bwMode="auto">
              <a:xfrm flipH="1">
                <a:off x="699715" y="95416"/>
                <a:ext cx="0" cy="2940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22"/>
              <p:cNvCxnSpPr>
                <a:cxnSpLocks noChangeShapeType="1"/>
              </p:cNvCxnSpPr>
              <p:nvPr/>
            </p:nvCxnSpPr>
            <p:spPr bwMode="auto">
              <a:xfrm flipH="1">
                <a:off x="731520" y="226612"/>
                <a:ext cx="270510" cy="8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3196176" y="2177117"/>
              <a:ext cx="604299" cy="3419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3411940" y="2415654"/>
              <a:ext cx="40944" cy="95534"/>
            </a:xfrm>
            <a:custGeom>
              <a:avLst/>
              <a:gdLst>
                <a:gd name="connsiteX0" fmla="*/ 40944 w 40944"/>
                <a:gd name="connsiteY0" fmla="*/ 95534 h 95534"/>
                <a:gd name="connsiteX1" fmla="*/ 0 w 40944"/>
                <a:gd name="connsiteY1" fmla="*/ 0 h 9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44" h="95534">
                  <a:moveTo>
                    <a:pt x="40944" y="95534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2375" y="4581128"/>
            <a:ext cx="3029585" cy="1168976"/>
            <a:chOff x="0" y="0"/>
            <a:chExt cx="3029613" cy="1169118"/>
          </a:xfrm>
        </p:grpSpPr>
        <p:cxnSp>
          <p:nvCxnSpPr>
            <p:cNvPr id="45" name="Line 32"/>
            <p:cNvCxnSpPr>
              <a:cxnSpLocks noChangeShapeType="1"/>
            </p:cNvCxnSpPr>
            <p:nvPr/>
          </p:nvCxnSpPr>
          <p:spPr bwMode="auto">
            <a:xfrm flipV="1">
              <a:off x="15903" y="731520"/>
              <a:ext cx="3013710" cy="8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33"/>
            <p:cNvCxnSpPr>
              <a:cxnSpLocks noChangeShapeType="1"/>
            </p:cNvCxnSpPr>
            <p:nvPr/>
          </p:nvCxnSpPr>
          <p:spPr bwMode="auto">
            <a:xfrm flipV="1">
              <a:off x="0" y="230588"/>
              <a:ext cx="7620" cy="938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0" y="429370"/>
              <a:ext cx="2997835" cy="637540"/>
            </a:xfrm>
            <a:custGeom>
              <a:avLst/>
              <a:gdLst>
                <a:gd name="T0" fmla="*/ 0 w 4721"/>
                <a:gd name="T1" fmla="*/ 490 h 1004"/>
                <a:gd name="T2" fmla="*/ 426 w 4721"/>
                <a:gd name="T3" fmla="*/ 39 h 1004"/>
                <a:gd name="T4" fmla="*/ 964 w 4721"/>
                <a:gd name="T5" fmla="*/ 478 h 1004"/>
                <a:gd name="T6" fmla="*/ 1490 w 4721"/>
                <a:gd name="T7" fmla="*/ 1004 h 1004"/>
                <a:gd name="T8" fmla="*/ 2016 w 4721"/>
                <a:gd name="T9" fmla="*/ 478 h 1004"/>
                <a:gd name="T10" fmla="*/ 2579 w 4721"/>
                <a:gd name="T11" fmla="*/ 2 h 1004"/>
                <a:gd name="T12" fmla="*/ 3118 w 4721"/>
                <a:gd name="T13" fmla="*/ 490 h 1004"/>
                <a:gd name="T14" fmla="*/ 3631 w 4721"/>
                <a:gd name="T15" fmla="*/ 991 h 1004"/>
                <a:gd name="T16" fmla="*/ 4170 w 4721"/>
                <a:gd name="T17" fmla="*/ 453 h 1004"/>
                <a:gd name="T18" fmla="*/ 4721 w 4721"/>
                <a:gd name="T19" fmla="*/ 27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1" h="1004">
                  <a:moveTo>
                    <a:pt x="0" y="490"/>
                  </a:moveTo>
                  <a:cubicBezTo>
                    <a:pt x="132" y="265"/>
                    <a:pt x="265" y="41"/>
                    <a:pt x="426" y="39"/>
                  </a:cubicBezTo>
                  <a:cubicBezTo>
                    <a:pt x="587" y="37"/>
                    <a:pt x="787" y="317"/>
                    <a:pt x="964" y="478"/>
                  </a:cubicBezTo>
                  <a:cubicBezTo>
                    <a:pt x="1141" y="639"/>
                    <a:pt x="1315" y="1004"/>
                    <a:pt x="1490" y="1004"/>
                  </a:cubicBezTo>
                  <a:cubicBezTo>
                    <a:pt x="1665" y="1004"/>
                    <a:pt x="1835" y="645"/>
                    <a:pt x="2016" y="478"/>
                  </a:cubicBezTo>
                  <a:cubicBezTo>
                    <a:pt x="2197" y="311"/>
                    <a:pt x="2395" y="0"/>
                    <a:pt x="2579" y="2"/>
                  </a:cubicBezTo>
                  <a:cubicBezTo>
                    <a:pt x="2763" y="4"/>
                    <a:pt x="2943" y="325"/>
                    <a:pt x="3118" y="490"/>
                  </a:cubicBezTo>
                  <a:cubicBezTo>
                    <a:pt x="3293" y="655"/>
                    <a:pt x="3456" y="997"/>
                    <a:pt x="3631" y="991"/>
                  </a:cubicBezTo>
                  <a:cubicBezTo>
                    <a:pt x="3806" y="985"/>
                    <a:pt x="3988" y="614"/>
                    <a:pt x="4170" y="453"/>
                  </a:cubicBezTo>
                  <a:cubicBezTo>
                    <a:pt x="4352" y="292"/>
                    <a:pt x="4629" y="92"/>
                    <a:pt x="4721" y="2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NZ"/>
            </a:p>
          </p:txBody>
        </p:sp>
        <p:cxnSp>
          <p:nvCxnSpPr>
            <p:cNvPr id="48" name="Line 35"/>
            <p:cNvCxnSpPr>
              <a:cxnSpLocks noChangeShapeType="1"/>
            </p:cNvCxnSpPr>
            <p:nvPr/>
          </p:nvCxnSpPr>
          <p:spPr bwMode="auto">
            <a:xfrm>
              <a:off x="7952" y="588397"/>
              <a:ext cx="29184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1806" y="7951"/>
              <a:ext cx="2719070" cy="508635"/>
            </a:xfrm>
            <a:custGeom>
              <a:avLst/>
              <a:gdLst>
                <a:gd name="T0" fmla="*/ 4282 w 4282"/>
                <a:gd name="T1" fmla="*/ 0 h 801"/>
                <a:gd name="T2" fmla="*/ 1665 w 4282"/>
                <a:gd name="T3" fmla="*/ 288 h 801"/>
                <a:gd name="T4" fmla="*/ 263 w 4282"/>
                <a:gd name="T5" fmla="*/ 463 h 801"/>
                <a:gd name="T6" fmla="*/ 88 w 4282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2" h="801">
                  <a:moveTo>
                    <a:pt x="4282" y="0"/>
                  </a:moveTo>
                  <a:cubicBezTo>
                    <a:pt x="3308" y="105"/>
                    <a:pt x="2335" y="211"/>
                    <a:pt x="1665" y="288"/>
                  </a:cubicBezTo>
                  <a:cubicBezTo>
                    <a:pt x="995" y="365"/>
                    <a:pt x="526" y="378"/>
                    <a:pt x="263" y="463"/>
                  </a:cubicBezTo>
                  <a:cubicBezTo>
                    <a:pt x="0" y="548"/>
                    <a:pt x="44" y="674"/>
                    <a:pt x="88" y="80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NZ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48355" y="7951"/>
              <a:ext cx="1505585" cy="516890"/>
            </a:xfrm>
            <a:custGeom>
              <a:avLst/>
              <a:gdLst>
                <a:gd name="T0" fmla="*/ 2371 w 2371"/>
                <a:gd name="T1" fmla="*/ 0 h 814"/>
                <a:gd name="T2" fmla="*/ 355 w 2371"/>
                <a:gd name="T3" fmla="*/ 475 h 814"/>
                <a:gd name="T4" fmla="*/ 243 w 2371"/>
                <a:gd name="T5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1" h="814">
                  <a:moveTo>
                    <a:pt x="2371" y="0"/>
                  </a:moveTo>
                  <a:cubicBezTo>
                    <a:pt x="1540" y="169"/>
                    <a:pt x="710" y="339"/>
                    <a:pt x="355" y="475"/>
                  </a:cubicBezTo>
                  <a:cubicBezTo>
                    <a:pt x="0" y="611"/>
                    <a:pt x="121" y="712"/>
                    <a:pt x="243" y="81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NZ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703444" y="0"/>
              <a:ext cx="86360" cy="541020"/>
            </a:xfrm>
            <a:custGeom>
              <a:avLst/>
              <a:gdLst>
                <a:gd name="T0" fmla="*/ 73 w 136"/>
                <a:gd name="T1" fmla="*/ 0 h 852"/>
                <a:gd name="T2" fmla="*/ 11 w 136"/>
                <a:gd name="T3" fmla="*/ 501 h 852"/>
                <a:gd name="T4" fmla="*/ 136 w 136"/>
                <a:gd name="T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852">
                  <a:moveTo>
                    <a:pt x="73" y="0"/>
                  </a:moveTo>
                  <a:cubicBezTo>
                    <a:pt x="36" y="179"/>
                    <a:pt x="0" y="359"/>
                    <a:pt x="11" y="501"/>
                  </a:cubicBezTo>
                  <a:cubicBezTo>
                    <a:pt x="22" y="643"/>
                    <a:pt x="79" y="747"/>
                    <a:pt x="136" y="8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NZ"/>
            </a:p>
          </p:txBody>
        </p:sp>
      </p:grpSp>
      <p:sp>
        <p:nvSpPr>
          <p:cNvPr id="2" name="Freeform 1"/>
          <p:cNvSpPr/>
          <p:nvPr/>
        </p:nvSpPr>
        <p:spPr>
          <a:xfrm>
            <a:off x="2833945" y="5209309"/>
            <a:ext cx="1350128" cy="762000"/>
          </a:xfrm>
          <a:custGeom>
            <a:avLst/>
            <a:gdLst>
              <a:gd name="connsiteX0" fmla="*/ 1350128 w 1350128"/>
              <a:gd name="connsiteY0" fmla="*/ 762000 h 762000"/>
              <a:gd name="connsiteX1" fmla="*/ 103219 w 1350128"/>
              <a:gd name="connsiteY1" fmla="*/ 595746 h 762000"/>
              <a:gd name="connsiteX2" fmla="*/ 158637 w 1350128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128" h="762000">
                <a:moveTo>
                  <a:pt x="1350128" y="762000"/>
                </a:moveTo>
                <a:cubicBezTo>
                  <a:pt x="825964" y="742373"/>
                  <a:pt x="301801" y="722746"/>
                  <a:pt x="103219" y="595746"/>
                </a:cubicBezTo>
                <a:cubicBezTo>
                  <a:pt x="-95363" y="468746"/>
                  <a:pt x="31637" y="234373"/>
                  <a:pt x="158637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reeform 2"/>
          <p:cNvSpPr/>
          <p:nvPr/>
        </p:nvSpPr>
        <p:spPr>
          <a:xfrm>
            <a:off x="1412591" y="5209309"/>
            <a:ext cx="2702209" cy="751324"/>
          </a:xfrm>
          <a:custGeom>
            <a:avLst/>
            <a:gdLst>
              <a:gd name="connsiteX0" fmla="*/ 2702209 w 2702209"/>
              <a:gd name="connsiteY0" fmla="*/ 748146 h 751324"/>
              <a:gd name="connsiteX1" fmla="*/ 249954 w 2702209"/>
              <a:gd name="connsiteY1" fmla="*/ 637309 h 751324"/>
              <a:gd name="connsiteX2" fmla="*/ 208391 w 2702209"/>
              <a:gd name="connsiteY2" fmla="*/ 0 h 7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209" h="751324">
                <a:moveTo>
                  <a:pt x="2702209" y="748146"/>
                </a:moveTo>
                <a:cubicBezTo>
                  <a:pt x="1683899" y="755073"/>
                  <a:pt x="665590" y="762000"/>
                  <a:pt x="249954" y="637309"/>
                </a:cubicBezTo>
                <a:cubicBezTo>
                  <a:pt x="-165682" y="512618"/>
                  <a:pt x="21354" y="256309"/>
                  <a:pt x="208391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98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000099"/>
                </a:solidFill>
              </a:rPr>
              <a:t>Consider this straightforward question:</a:t>
            </a:r>
          </a:p>
          <a:p>
            <a:r>
              <a:rPr lang="en-NZ" sz="2400" dirty="0" smtClean="0">
                <a:solidFill>
                  <a:srgbClr val="000099"/>
                </a:solidFill>
              </a:rPr>
              <a:t>Find the equation of the tangent to </a:t>
            </a:r>
            <a:r>
              <a:rPr lang="en-NZ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f(x) = x</a:t>
            </a:r>
            <a:r>
              <a:rPr lang="en-NZ" sz="2800" b="1" i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Z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(3, 9)</a:t>
            </a:r>
            <a:endParaRPr lang="en-NZ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4896544" cy="5570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b="1" u="sng" dirty="0"/>
              <a:t>The UNDERSTANDING </a:t>
            </a:r>
            <a:r>
              <a:rPr lang="en-NZ" b="1" u="sng" dirty="0" smtClean="0"/>
              <a:t>Method:</a:t>
            </a:r>
            <a:endParaRPr lang="en-NZ" u="sng" dirty="0"/>
          </a:p>
          <a:p>
            <a:endParaRPr lang="en-NZ" dirty="0" smtClean="0"/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 = x</a:t>
            </a:r>
            <a:r>
              <a:rPr lang="en-NZ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gradient is y ' = 2x </a:t>
            </a:r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if x = 3 the grad = 6</a:t>
            </a:r>
          </a:p>
          <a:p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tangent is a line of the form y = mx + c</a:t>
            </a:r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grad of m = 6 and when x = 3, y = 9</a:t>
            </a:r>
          </a:p>
          <a:p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Substituting: 9 = 6×3 + c</a:t>
            </a:r>
          </a:p>
          <a:p>
            <a:r>
              <a:rPr lang="en-N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  = 18  + c</a:t>
            </a:r>
          </a:p>
          <a:p>
            <a:r>
              <a:rPr lang="en-N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so – 9 = c</a:t>
            </a:r>
          </a:p>
          <a:p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NZ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</a:t>
            </a:r>
            <a:r>
              <a:rPr lang="en-NZ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tangent is y = 6x – 9 </a:t>
            </a:r>
          </a:p>
          <a:p>
            <a:endParaRPr lang="en-N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the student has worked through the problem logically and shows actual understanding.</a:t>
            </a:r>
            <a:endParaRPr lang="en-NZ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196752"/>
            <a:ext cx="3888432" cy="5539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b="1" u="sng" dirty="0" smtClean="0"/>
              <a:t>The FORMULA Method:</a:t>
            </a:r>
          </a:p>
          <a:p>
            <a:endParaRPr lang="en-NZ" dirty="0"/>
          </a:p>
          <a:p>
            <a:r>
              <a:rPr lang="en-NZ" dirty="0" smtClean="0"/>
              <a:t>The student is </a:t>
            </a:r>
            <a:r>
              <a:rPr lang="en-NZ" b="1" u="sng" dirty="0" smtClean="0"/>
              <a:t>given</a:t>
            </a:r>
            <a:r>
              <a:rPr lang="en-NZ" dirty="0" smtClean="0"/>
              <a:t> a formula:</a:t>
            </a:r>
          </a:p>
          <a:p>
            <a:endParaRPr lang="en-NZ" dirty="0"/>
          </a:p>
          <a:p>
            <a:r>
              <a:rPr lang="en-NZ" b="1" dirty="0" smtClean="0"/>
              <a:t>The equation of a tangent is:</a:t>
            </a:r>
          </a:p>
          <a:p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 – y</a:t>
            </a:r>
            <a:r>
              <a:rPr lang="en-NZ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f ' (x</a:t>
            </a:r>
            <a:r>
              <a:rPr lang="en-NZ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× (x – x</a:t>
            </a:r>
            <a:r>
              <a:rPr lang="en-NZ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NZ" sz="2000" i="1" dirty="0" smtClean="0">
                <a:latin typeface="Times New Roman"/>
                <a:cs typeface="Times New Roman"/>
              </a:rPr>
              <a:t>Substituting:</a:t>
            </a:r>
            <a:endParaRPr lang="en-NZ" sz="2000" i="1" dirty="0">
              <a:latin typeface="Times New Roman"/>
              <a:cs typeface="Times New Roman"/>
            </a:endParaRPr>
          </a:p>
          <a:p>
            <a:r>
              <a:rPr lang="en-NZ" sz="2000" b="1" i="1" dirty="0" smtClean="0">
                <a:latin typeface="Times New Roman"/>
                <a:cs typeface="Times New Roman"/>
              </a:rPr>
              <a:t>y – 9  = 6 (x – 3)</a:t>
            </a:r>
          </a:p>
          <a:p>
            <a:r>
              <a:rPr lang="en-NZ" sz="2000" b="1" i="1" dirty="0" smtClean="0">
                <a:latin typeface="Times New Roman"/>
                <a:cs typeface="Times New Roman"/>
              </a:rPr>
              <a:t>y – 9  = 6x – 18 </a:t>
            </a:r>
          </a:p>
          <a:p>
            <a:r>
              <a:rPr lang="en-NZ" sz="2000" b="1" i="1" dirty="0" smtClean="0">
                <a:latin typeface="Times New Roman"/>
                <a:cs typeface="Times New Roman"/>
              </a:rPr>
              <a:t>      y   = 6x – 9 </a:t>
            </a:r>
          </a:p>
          <a:p>
            <a:endParaRPr lang="en-NZ" sz="2000" b="1" i="1" dirty="0">
              <a:latin typeface="Times New Roman"/>
              <a:cs typeface="Times New Roman"/>
            </a:endParaRPr>
          </a:p>
          <a:p>
            <a:r>
              <a:rPr lang="en-NZ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sort of thing demonstrates NO understanding at all.</a:t>
            </a:r>
          </a:p>
          <a:p>
            <a:r>
              <a:rPr lang="en-N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 student would happily use a formula such as:</a:t>
            </a:r>
          </a:p>
          <a:p>
            <a:r>
              <a:rPr lang="en-N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y + </a:t>
            </a:r>
            <a:r>
              <a:rPr lang="en-N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NZ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f ' (x</a:t>
            </a:r>
            <a:r>
              <a:rPr lang="en-NZ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)×x   +   x</a:t>
            </a:r>
            <a:r>
              <a:rPr lang="en-NZ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NZ" sz="20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N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they were instructed to do so!</a:t>
            </a:r>
            <a:endParaRPr lang="en-N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1484313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3735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524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6035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700" b="1" u="sng"/>
              <a:t>WHY ARE WE STILL MESSING ABOUT WITH SECS?</a:t>
            </a:r>
            <a:endParaRPr lang="en-NZ" altLang="en-US" sz="27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7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I recently found a 1946 copy of Cambridge Four Figure Mathematical Tables and noticed there was a table of </a:t>
            </a:r>
            <a:r>
              <a:rPr lang="en-NZ" altLang="en-US" sz="2400" b="1"/>
              <a:t>SECANTS</a:t>
            </a:r>
            <a:r>
              <a:rPr lang="en-NZ" altLang="en-US" sz="2400"/>
              <a:t> as well as Sines, Cosines and Tangents.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pic>
        <p:nvPicPr>
          <p:cNvPr id="5" name="Picture 4" descr="\\fs1\staffhome$\plloyd\Documents\Scanned Documents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7" b="55714"/>
          <a:stretch>
            <a:fillRect/>
          </a:stretch>
        </p:blipFill>
        <p:spPr bwMode="auto">
          <a:xfrm>
            <a:off x="1187450" y="2420938"/>
            <a:ext cx="66246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445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I assume that in those days they used five or six trigonometric ratios instead of just the three that we use today.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If so, finding the hypotenuse of a triangle could have been done without transposing the equation.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                                         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                                           60</a:t>
            </a:r>
            <a:r>
              <a:rPr lang="en-NZ" altLang="en-US" sz="2400" baseline="30000"/>
              <a:t>0</a:t>
            </a:r>
            <a:endParaRPr lang="en-NZ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                                                 7cm </a:t>
            </a:r>
          </a:p>
        </p:txBody>
      </p:sp>
      <p:sp>
        <p:nvSpPr>
          <p:cNvPr id="9" name="Right Triangle 8"/>
          <p:cNvSpPr/>
          <p:nvPr/>
        </p:nvSpPr>
        <p:spPr>
          <a:xfrm flipH="1">
            <a:off x="4211638" y="1412875"/>
            <a:ext cx="1368425" cy="1584325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NZ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3644900"/>
            <a:ext cx="4321175" cy="3140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u="sng"/>
              <a:t>Today’s Method: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             </a:t>
            </a:r>
            <a:r>
              <a:rPr lang="en-NZ" altLang="en-US" sz="1800" b="1" i="1"/>
              <a:t>cos60 = </a:t>
            </a:r>
            <a:r>
              <a:rPr lang="en-NZ" altLang="en-US" sz="1800" b="1" i="1" u="sng"/>
              <a:t>7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                       x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 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           x    = </a:t>
            </a:r>
            <a:r>
              <a:rPr lang="en-NZ" altLang="en-US" sz="1800" b="1" i="1" u="sng"/>
              <a:t>    7  </a:t>
            </a:r>
            <a:r>
              <a:rPr lang="en-NZ" altLang="en-US" sz="100" b="1" i="1" u="sng"/>
              <a:t>.</a:t>
            </a:r>
            <a:endParaRPr lang="en-NZ" altLang="en-US" sz="1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                    cos60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 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           x   = </a:t>
            </a:r>
            <a:r>
              <a:rPr lang="en-NZ" altLang="en-US" sz="1800" b="1" i="1" u="sng"/>
              <a:t>    7  </a:t>
            </a:r>
            <a:r>
              <a:rPr lang="en-NZ" altLang="en-US" sz="100" b="1" i="1" u="sng"/>
              <a:t>.</a:t>
            </a:r>
            <a:r>
              <a:rPr lang="en-NZ" altLang="en-US" sz="100" b="1" i="1"/>
              <a:t> </a:t>
            </a:r>
            <a:endParaRPr lang="en-NZ" altLang="en-US" sz="1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                     0.5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           x   = 14 cm</a:t>
            </a:r>
            <a:endParaRPr lang="en-NZ" alt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45038" y="3644900"/>
            <a:ext cx="4219575" cy="3140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u="sng"/>
              <a:t>1946 Method: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     </a:t>
            </a:r>
            <a:r>
              <a:rPr lang="en-NZ" altLang="en-US" sz="1800" b="1" i="1" u="sng"/>
              <a:t>x </a:t>
            </a:r>
            <a:r>
              <a:rPr lang="en-NZ" altLang="en-US" sz="1800" b="1" i="1"/>
              <a:t> =  sec 60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7   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 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x  =  7sec60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 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 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x  = 7 × 2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 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 i="1"/>
              <a:t>      x  = 14 cm</a:t>
            </a:r>
            <a:endParaRPr lang="en-NZ" altLang="en-US" sz="1800"/>
          </a:p>
        </p:txBody>
      </p:sp>
    </p:spTree>
    <p:extLst>
      <p:ext uri="{BB962C8B-B14F-4D97-AF65-F5344CB8AC3E}">
        <p14:creationId xmlns:p14="http://schemas.microsoft.com/office/powerpoint/2010/main" val="3104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88913"/>
            <a:ext cx="91440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It then occurred to me, why do we even bother using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sec, cosec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n-NZ" altLang="en-US">
                <a:latin typeface="Times New Roman" pitchFamily="18" charset="0"/>
                <a:cs typeface="Times New Roman" pitchFamily="18" charset="0"/>
              </a:rPr>
              <a:t>  in our Year 13 Calculus course?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In fact why does ANYONE still use them?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000" b="1">
                <a:latin typeface="Times New Roman" pitchFamily="18" charset="0"/>
                <a:cs typeface="Times New Roman" pitchFamily="18" charset="0"/>
              </a:rPr>
              <a:t>We do not actually need these archaic quantities at all!</a:t>
            </a:r>
            <a:endParaRPr lang="en-NZ" altLang="en-US" sz="3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The formula sheet tells us that the derivative of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tan x 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x.</a:t>
            </a:r>
            <a:endParaRPr lang="en-NZ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To be quite realistic, this result means very little to a normal 17 year old.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(Just ask a typical student to work out sec</a:t>
            </a:r>
            <a:r>
              <a:rPr lang="en-NZ" alt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(π/4) and you will very probably be confronted by a blank expression.)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What is wrong with putting the derivative of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tan x = </a:t>
            </a:r>
            <a:r>
              <a:rPr lang="en-NZ" altLang="en-US" sz="2800" b="1" i="1" u="sng">
                <a:latin typeface="Times New Roman" pitchFamily="18" charset="0"/>
                <a:cs typeface="Times New Roman" pitchFamily="18" charset="0"/>
              </a:rPr>
              <a:t>    1    </a:t>
            </a:r>
            <a:r>
              <a:rPr lang="en-NZ" altLang="en-US" sz="100" b="1" i="1" u="sng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?</a:t>
            </a:r>
            <a:endParaRPr lang="en-NZ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cos</a:t>
            </a:r>
            <a:r>
              <a:rPr lang="en-NZ" altLang="en-US" sz="28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This is far more meaningful and easier to calculate!</a:t>
            </a:r>
          </a:p>
        </p:txBody>
      </p:sp>
    </p:spTree>
    <p:extLst>
      <p:ext uri="{BB962C8B-B14F-4D97-AF65-F5344CB8AC3E}">
        <p14:creationId xmlns:p14="http://schemas.microsoft.com/office/powerpoint/2010/main" val="34475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15888"/>
            <a:ext cx="91440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600" b="1">
                <a:latin typeface="Times New Roman" pitchFamily="18" charset="0"/>
                <a:cs typeface="Times New Roman" pitchFamily="18" charset="0"/>
              </a:rPr>
              <a:t>In fact, we should be concentrating on teaching students WHY this is true, NOT just finding the result on a formula sheet!</a:t>
            </a:r>
            <a:endParaRPr lang="en-NZ" altLang="en-US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 = tan x = 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en-NZ" altLang="en-US" sz="2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cos x </a:t>
            </a:r>
            <a:endParaRPr lang="en-NZ" altLang="en-US" sz="2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 x ( cos x) – sin x (  – sin x)</a:t>
            </a: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=  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s-ES_tradnl" altLang="en-US" sz="2600" b="1" i="1" u="sng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+ sin</a:t>
            </a:r>
            <a:r>
              <a:rPr lang="es-ES_tradnl" altLang="en-US" sz="2600" b="1" i="1" u="sng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1  </a:t>
            </a:r>
            <a:r>
              <a:rPr lang="es-ES_tradnl" altLang="en-US" sz="1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_tradnl" altLang="en-US" sz="26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NZ" altLang="en-US" sz="2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dx                         cos</a:t>
            </a:r>
            <a:r>
              <a:rPr lang="en-NZ" altLang="en-US" sz="26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                                   cos</a:t>
            </a:r>
            <a:r>
              <a:rPr lang="en-NZ" altLang="en-US" sz="26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           cos</a:t>
            </a:r>
            <a:r>
              <a:rPr lang="en-NZ" altLang="en-US" sz="26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sz="2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6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The Differentiation table on the formula sheet should just be as follows: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3009900"/>
          <a:ext cx="6096000" cy="384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56993">
                <a:tc>
                  <a:txBody>
                    <a:bodyPr/>
                    <a:lstStyle/>
                    <a:p>
                      <a:pPr algn="ctr"/>
                      <a:r>
                        <a:rPr lang="en-NZ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= f(x)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NZ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NZ" sz="1800" b="1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</a:t>
                      </a:r>
                      <a:r>
                        <a:rPr lang="en-NZ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f ꞌ(x)</a:t>
                      </a:r>
                      <a:endParaRPr lang="en-NZ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NZ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dx</a:t>
                      </a:r>
                      <a:endParaRPr lang="en-N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1107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</a:t>
                      </a:r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(x)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ES_tradnl" sz="1800" b="1" i="1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NZ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 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NZ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</a:t>
                      </a:r>
                      <a:r>
                        <a:rPr lang="es-ES_tradnl" sz="1800" b="1" i="1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sin x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N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   </a:t>
                      </a:r>
                      <a:r>
                        <a:rPr lang="es-ES_tradnl" sz="1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NZ" sz="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s-ES_tradnl" sz="1800" b="1" i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_tradn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NZ" sz="1800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60350"/>
            <a:ext cx="914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/>
              <a:t>There should be no mention of </a:t>
            </a:r>
            <a:r>
              <a:rPr lang="en-NZ" altLang="en-US" sz="2000" b="1" i="1"/>
              <a:t>sec x</a:t>
            </a:r>
            <a:r>
              <a:rPr lang="en-NZ" altLang="en-US" sz="2000"/>
              <a:t> becoming </a:t>
            </a:r>
            <a:r>
              <a:rPr lang="en-NZ" altLang="en-US" sz="2000" b="1" i="1"/>
              <a:t>sec x tan x </a:t>
            </a:r>
            <a:r>
              <a:rPr lang="en-NZ" altLang="en-US" sz="2000"/>
              <a:t> etc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/>
              <a:t>If we require the derivative of     </a:t>
            </a:r>
            <a:r>
              <a:rPr lang="en-NZ" altLang="en-US" sz="100" b="1" i="1" u="sng"/>
              <a:t>.</a:t>
            </a:r>
            <a:r>
              <a:rPr lang="en-NZ" altLang="en-US" sz="2000" b="1" i="1" u="sng"/>
              <a:t>  1   </a:t>
            </a:r>
            <a:r>
              <a:rPr lang="en-NZ" altLang="en-US" sz="100" b="1" i="1" u="sng"/>
              <a:t>.</a:t>
            </a:r>
            <a:r>
              <a:rPr lang="en-NZ" altLang="en-US" sz="2000" b="1" i="1"/>
              <a:t>     </a:t>
            </a:r>
            <a:r>
              <a:rPr lang="en-NZ" altLang="en-US" sz="2000"/>
              <a:t>then we should </a:t>
            </a:r>
            <a:r>
              <a:rPr lang="en-NZ" altLang="en-US" sz="2000" b="1" u="sng"/>
              <a:t>just differentiate </a:t>
            </a:r>
            <a:r>
              <a:rPr lang="en-NZ" altLang="en-US" sz="2000"/>
              <a:t>it!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b="1" i="1"/>
              <a:t>                                                  </a:t>
            </a:r>
            <a:r>
              <a:rPr lang="es-ES_tradnl" altLang="en-US" sz="2000" b="1" i="1"/>
              <a:t>cos x</a:t>
            </a:r>
            <a:endParaRPr lang="en-NZ" altLang="en-US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   y =  (cos x)</a:t>
            </a:r>
            <a:r>
              <a:rPr lang="es-ES_tradnl" altLang="en-US" sz="28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1 </a:t>
            </a:r>
            <a:endParaRPr lang="en-NZ" alt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S_tradnl" altLang="en-US" sz="28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s-ES_tradnl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=   – (cos x)</a:t>
            </a:r>
            <a:r>
              <a:rPr lang="es-ES_tradnl" altLang="en-US" sz="28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s-ES_tradnl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× ( – sin x)  =     </a:t>
            </a:r>
            <a:r>
              <a:rPr lang="es-ES_tradnl" altLang="en-US" sz="28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en-NZ" alt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dx                                                      cos</a:t>
            </a:r>
            <a:r>
              <a:rPr lang="en-NZ" altLang="en-US" sz="2800" b="1" i="1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NZ" alt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(Of course, this equals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sec x tan x</a:t>
            </a:r>
            <a:r>
              <a:rPr lang="en-NZ" alt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but is in a far more meaningful form!)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  <p:extLst>
      <p:ext uri="{BB962C8B-B14F-4D97-AF65-F5344CB8AC3E}">
        <p14:creationId xmlns:p14="http://schemas.microsoft.com/office/powerpoint/2010/main" val="16782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400" y="0"/>
            <a:ext cx="9144000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If anyone is concerned about integrals such as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36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r>
              <a:rPr lang="en-NZ" altLang="en-US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NZ" alt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sec(x)tan(x) dx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you should remember that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sec, cosec 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are redundant quantities!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above integral is easily written as </a:t>
            </a:r>
            <a:r>
              <a:rPr lang="en-NZ" altLang="en-US" sz="32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sin(x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) dx</a:t>
            </a:r>
          </a:p>
          <a:p>
            <a:pPr eaLnBrk="1" hangingPunct="1"/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 cos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(x)  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We use the substitution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u = cos(x)  so du = - sin(x) dx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and the integral becomes </a:t>
            </a:r>
            <a:r>
              <a:rPr lang="en-NZ" altLang="en-US" sz="32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du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NZ" alt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   </a:t>
            </a:r>
            <a:r>
              <a:rPr lang="en-NZ" altLang="en-US" sz="32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r>
              <a:rPr lang="en-NZ" altLang="en-US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u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du</a:t>
            </a:r>
            <a:endParaRPr lang="en-NZ" altLang="en-US" sz="24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u</a:t>
            </a:r>
            <a:r>
              <a:rPr lang="en-NZ" alt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NZ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 1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+  c</a:t>
            </a:r>
            <a:endParaRPr lang="en-NZ" altLang="en-US" sz="24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  u</a:t>
            </a:r>
          </a:p>
          <a:p>
            <a:pPr eaLnBrk="1" hangingPunct="1"/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=    </a:t>
            </a:r>
            <a:r>
              <a:rPr lang="en-NZ" altLang="en-US" sz="2400" b="1" i="1" u="sng">
                <a:latin typeface="Times New Roman" pitchFamily="18" charset="0"/>
                <a:cs typeface="Times New Roman" pitchFamily="18" charset="0"/>
              </a:rPr>
              <a:t>  1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+  c</a:t>
            </a:r>
            <a:endParaRPr lang="en-NZ" altLang="en-US" sz="24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NZ" altLang="en-US" sz="24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  cos(x)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This is actually now an integral </a:t>
            </a:r>
            <a:r>
              <a:rPr lang="en-NZ" altLang="en-US" sz="2400" b="1" u="sng">
                <a:latin typeface="Times New Roman" pitchFamily="18" charset="0"/>
                <a:cs typeface="Times New Roman" pitchFamily="18" charset="0"/>
              </a:rPr>
              <a:t>worthy of being in the calculus course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 However, in its original form  </a:t>
            </a:r>
            <a:r>
              <a:rPr lang="en-NZ" altLang="en-US" sz="3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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sec(x)tan(x) dx 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what is the benefit in just looking on the formula sheet and simply writing down  </a:t>
            </a:r>
            <a:r>
              <a:rPr lang="en-NZ" altLang="en-US" sz="24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sec(x) + c 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r>
              <a:rPr lang="en-NZ" altLang="en-US" sz="240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eaLnBrk="1" hangingPunct="1"/>
            <a:endParaRPr lang="en-NZ" altLang="en-US"/>
          </a:p>
          <a:p>
            <a:pPr eaLnBrk="1" hangingPunct="1"/>
            <a:endParaRPr lang="en-NZ" altLang="en-US"/>
          </a:p>
          <a:p>
            <a:pPr eaLnBrk="1" hangingPunct="1"/>
            <a:endParaRPr lang="en-NZ" altLang="en-US"/>
          </a:p>
          <a:p>
            <a:pPr eaLnBrk="1" hangingPunct="1"/>
            <a:endParaRPr lang="en-NZ" altLang="en-US"/>
          </a:p>
          <a:p>
            <a:pPr eaLnBrk="1" hangingPunct="1"/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565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Box 3"/>
          <p:cNvSpPr txBox="1">
            <a:spLocks noChangeArrowheads="1"/>
          </p:cNvSpPr>
          <p:nvPr/>
        </p:nvSpPr>
        <p:spPr bwMode="auto">
          <a:xfrm>
            <a:off x="179388" y="0"/>
            <a:ext cx="8964612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>
                <a:latin typeface="Times New Roman" pitchFamily="18" charset="0"/>
                <a:cs typeface="Times New Roman" pitchFamily="18" charset="0"/>
              </a:rPr>
              <a:t>All my websites have a link to the others as follows: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dirty="0"/>
              <a:t>PHILIP </a:t>
            </a:r>
            <a:r>
              <a:rPr lang="en-NZ" altLang="en-US" sz="2800" b="1" dirty="0" smtClean="0"/>
              <a:t>LLOYD (</a:t>
            </a:r>
            <a:r>
              <a:rPr lang="en-NZ" altLang="en-US" sz="2000" b="1" dirty="0" smtClean="0"/>
              <a:t>SPECIALIST </a:t>
            </a:r>
            <a:r>
              <a:rPr lang="en-NZ" altLang="en-US" sz="2000" b="1" dirty="0"/>
              <a:t>CALCULUS </a:t>
            </a:r>
            <a:r>
              <a:rPr lang="en-NZ" altLang="en-US" sz="2000" b="1" dirty="0" smtClean="0"/>
              <a:t>TEACHER</a:t>
            </a:r>
            <a:r>
              <a:rPr lang="en-NZ" altLang="en-US" sz="2800" b="1" dirty="0" smtClean="0"/>
              <a:t>)</a:t>
            </a:r>
            <a:endParaRPr lang="en-NZ" altLang="en-US" sz="2000" dirty="0"/>
          </a:p>
          <a:p>
            <a:r>
              <a:rPr lang="en-NZ" sz="2400" b="1" u="sng" dirty="0" smtClean="0">
                <a:solidFill>
                  <a:srgbClr val="FFC000"/>
                </a:solidFill>
                <a:hlinkClick r:id="rId2"/>
              </a:rPr>
              <a:t>http</a:t>
            </a:r>
            <a:r>
              <a:rPr lang="en-NZ" sz="2400" b="1" u="sng" dirty="0">
                <a:solidFill>
                  <a:srgbClr val="FFC000"/>
                </a:solidFill>
                <a:hlinkClick r:id="rId2"/>
              </a:rPr>
              <a:t>://www.phantomgraphs.weebly.com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3"/>
              </a:rPr>
              <a:t>http://www.intersectingplanes.weebly.com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4"/>
              </a:rPr>
              <a:t>http://trigometer.weebly.com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5"/>
              </a:rPr>
              <a:t>http://mathematicalgems.weebly.com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6"/>
              </a:rPr>
              <a:t>http://knowingisnotunderstanding.weebly.com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7"/>
              </a:rPr>
              <a:t>http://calculusresources.weebly.com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8"/>
              </a:rPr>
              <a:t>http://algebra-and-calculus-resources-year12.weebly.com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9"/>
              </a:rPr>
              <a:t>http://liveperformances.weebly.com/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10"/>
              </a:rPr>
              <a:t>http://www.motivational-and-inspirational-sayings.weebly.com</a:t>
            </a:r>
            <a:endParaRPr lang="en-NZ" sz="2400" dirty="0">
              <a:solidFill>
                <a:srgbClr val="FFC000"/>
              </a:solidFill>
            </a:endParaRPr>
          </a:p>
          <a:p>
            <a:r>
              <a:rPr lang="en-NZ" sz="2400" b="1" u="sng" dirty="0">
                <a:solidFill>
                  <a:srgbClr val="FFC000"/>
                </a:solidFill>
                <a:hlinkClick r:id="rId11"/>
              </a:rPr>
              <a:t>http://motivation-and-self-esteem-cycles.weebly.com</a:t>
            </a:r>
            <a:endParaRPr lang="en-NZ" sz="24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dirty="0">
                <a:solidFill>
                  <a:srgbClr val="FF0000"/>
                </a:solidFill>
              </a:rPr>
              <a:t>Enthusiasm is the key to success in every activity!</a:t>
            </a:r>
            <a:endParaRPr lang="en-NZ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END OF PART 3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8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1196975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4759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380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28675" y="765175"/>
            <a:ext cx="4175125" cy="4032250"/>
          </a:xfrm>
          <a:custGeom>
            <a:avLst/>
            <a:gdLst>
              <a:gd name="connsiteX0" fmla="*/ 0 w 4031672"/>
              <a:gd name="connsiteY0" fmla="*/ 3685309 h 3685309"/>
              <a:gd name="connsiteX1" fmla="*/ 2770909 w 4031672"/>
              <a:gd name="connsiteY1" fmla="*/ 2493818 h 3685309"/>
              <a:gd name="connsiteX2" fmla="*/ 4031672 w 4031672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1672" h="3685309">
                <a:moveTo>
                  <a:pt x="0" y="3685309"/>
                </a:moveTo>
                <a:cubicBezTo>
                  <a:pt x="1049482" y="3396672"/>
                  <a:pt x="2098964" y="3108036"/>
                  <a:pt x="2770909" y="2493818"/>
                </a:cubicBezTo>
                <a:cubicBezTo>
                  <a:pt x="3442854" y="1879600"/>
                  <a:pt x="3737263" y="939800"/>
                  <a:pt x="403167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388" y="5300663"/>
            <a:ext cx="5616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0825" y="333375"/>
            <a:ext cx="0" cy="49768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675" y="1052513"/>
            <a:ext cx="33845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635375" y="3500438"/>
            <a:ext cx="46038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dirty="0"/>
          </a:p>
        </p:txBody>
      </p:sp>
      <p:sp>
        <p:nvSpPr>
          <p:cNvPr id="75783" name="TextBox 11"/>
          <p:cNvSpPr txBox="1">
            <a:spLocks noChangeArrowheads="1"/>
          </p:cNvSpPr>
          <p:nvPr/>
        </p:nvSpPr>
        <p:spPr bwMode="auto">
          <a:xfrm>
            <a:off x="3216275" y="32131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6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4417</Words>
  <Application>Microsoft Office PowerPoint</Application>
  <PresentationFormat>On-screen Show (4:3)</PresentationFormat>
  <Paragraphs>1034</Paragraphs>
  <Slides>77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 and Remainder Theorems.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PART 3</vt:lpstr>
    </vt:vector>
  </TitlesOfParts>
  <Company>Epsom Girls Grammar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</dc:title>
  <dc:creator>Administrator</dc:creator>
  <cp:lastModifiedBy>Philip</cp:lastModifiedBy>
  <cp:revision>20</cp:revision>
  <cp:lastPrinted>2014-11-06T00:14:34Z</cp:lastPrinted>
  <dcterms:created xsi:type="dcterms:W3CDTF">2014-11-05T23:54:21Z</dcterms:created>
  <dcterms:modified xsi:type="dcterms:W3CDTF">2015-11-18T03:33:56Z</dcterms:modified>
</cp:coreProperties>
</file>